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2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318" r:id="rId3"/>
    <p:sldId id="319" r:id="rId4"/>
    <p:sldId id="317" r:id="rId5"/>
    <p:sldId id="320" r:id="rId6"/>
    <p:sldId id="295" r:id="rId7"/>
    <p:sldId id="261" r:id="rId8"/>
    <p:sldId id="277" r:id="rId9"/>
    <p:sldId id="290" r:id="rId10"/>
    <p:sldId id="296" r:id="rId11"/>
    <p:sldId id="276" r:id="rId12"/>
    <p:sldId id="294" r:id="rId13"/>
    <p:sldId id="297" r:id="rId14"/>
    <p:sldId id="305" r:id="rId15"/>
    <p:sldId id="316" r:id="rId16"/>
    <p:sldId id="299" r:id="rId17"/>
    <p:sldId id="260" r:id="rId18"/>
    <p:sldId id="289" r:id="rId19"/>
    <p:sldId id="262" r:id="rId20"/>
    <p:sldId id="308" r:id="rId21"/>
    <p:sldId id="322" r:id="rId22"/>
    <p:sldId id="303" r:id="rId23"/>
    <p:sldId id="302" r:id="rId24"/>
    <p:sldId id="300" r:id="rId25"/>
    <p:sldId id="301" r:id="rId26"/>
    <p:sldId id="267" r:id="rId2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MC-3" initials="R3" lastIdx="1" clrIdx="0">
    <p:extLst>
      <p:ext uri="{19B8F6BF-5375-455C-9EA6-DF929625EA0E}">
        <p15:presenceInfo xmlns:p15="http://schemas.microsoft.com/office/powerpoint/2012/main" userId="RMC-3" providerId="None"/>
      </p:ext>
    </p:extLst>
  </p:cmAuthor>
  <p:cmAuthor id="2" name="itiso1" initials="i" lastIdx="1" clrIdx="1">
    <p:extLst>
      <p:ext uri="{19B8F6BF-5375-455C-9EA6-DF929625EA0E}">
        <p15:presenceInfo xmlns:p15="http://schemas.microsoft.com/office/powerpoint/2012/main" userId="itiso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35E3"/>
    <a:srgbClr val="3366CC"/>
    <a:srgbClr val="0066CC"/>
    <a:srgbClr val="0066FF"/>
    <a:srgbClr val="2D5AB5"/>
    <a:srgbClr val="241FDF"/>
    <a:srgbClr val="0A6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74" autoAdjust="0"/>
  </p:normalViewPr>
  <p:slideViewPr>
    <p:cSldViewPr snapToGrid="0">
      <p:cViewPr varScale="1">
        <p:scale>
          <a:sx n="88" d="100"/>
          <a:sy n="88" d="100"/>
        </p:scale>
        <p:origin x="418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20" normalizeH="0" baseline="0">
                <a:solidFill>
                  <a:srgbClr val="0066CC"/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rgbClr val="0066CC"/>
                </a:solidFill>
              </a:rPr>
              <a:t>Количество программ по направленностям</a:t>
            </a:r>
          </a:p>
        </c:rich>
      </c:tx>
      <c:layout>
        <c:manualLayout>
          <c:xMode val="edge"/>
          <c:yMode val="edge"/>
          <c:x val="0.1486312789654558"/>
          <c:y val="1.22551251342822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20" normalizeH="0" baseline="0">
              <a:solidFill>
                <a:srgbClr val="0066CC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2821790401253663E-2"/>
          <c:y val="0.13469726134628787"/>
          <c:w val="0.93395818874710046"/>
          <c:h val="0.56652629674568522"/>
        </c:manualLayout>
      </c:layout>
      <c:bar3DChart>
        <c:barDir val="col"/>
        <c:grouping val="stack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4DD-4218-BFF0-EAC13368FF0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4DD-4218-BFF0-EAC13368FF0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4DD-4218-BFF0-EAC13368FF0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4DD-4218-BFF0-EAC13368FF0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4DD-4218-BFF0-EAC13368FF0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4DD-4218-BFF0-EAC13368FF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Лист1!$A$4:$A$9</c:f>
              <c:strCache>
                <c:ptCount val="6"/>
                <c:pt idx="0">
                  <c:v>Художественная</c:v>
                </c:pt>
                <c:pt idx="1">
                  <c:v>Социально-гуманитарная</c:v>
                </c:pt>
                <c:pt idx="2">
                  <c:v>Физкультурно-спортивная</c:v>
                </c:pt>
                <c:pt idx="3">
                  <c:v>Естественнонаучная</c:v>
                </c:pt>
                <c:pt idx="4">
                  <c:v>Туристско-краеведческая</c:v>
                </c:pt>
                <c:pt idx="5">
                  <c:v>Техническая</c:v>
                </c:pt>
              </c:strCache>
            </c:strRef>
          </c:cat>
          <c:val>
            <c:numRef>
              <c:f>Лист1!$B$4:$B$9</c:f>
              <c:numCache>
                <c:formatCode>General</c:formatCode>
                <c:ptCount val="6"/>
                <c:pt idx="0">
                  <c:v>63</c:v>
                </c:pt>
                <c:pt idx="1">
                  <c:v>43</c:v>
                </c:pt>
                <c:pt idx="2">
                  <c:v>27</c:v>
                </c:pt>
                <c:pt idx="3">
                  <c:v>19</c:v>
                </c:pt>
                <c:pt idx="4">
                  <c:v>18</c:v>
                </c:pt>
                <c:pt idx="5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4DD-4218-BFF0-EAC13368FF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288932752"/>
        <c:axId val="288925304"/>
        <c:axId val="0"/>
      </c:bar3DChart>
      <c:catAx>
        <c:axId val="288932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1" i="0" u="none" strike="noStrike" kern="1200" cap="all" spc="120" normalizeH="0" baseline="0">
                <a:solidFill>
                  <a:srgbClr val="0066CC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25304"/>
        <c:crosses val="autoZero"/>
        <c:auto val="1"/>
        <c:lblAlgn val="ctr"/>
        <c:lblOffset val="100"/>
        <c:noMultiLvlLbl val="0"/>
      </c:catAx>
      <c:valAx>
        <c:axId val="2889253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88932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399664229426116"/>
          <c:y val="1.8852260990998047E-2"/>
          <c:w val="0.60417717638017443"/>
          <c:h val="0.831711655410357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68190707822363E-16"/>
                  <c:y val="-8.344158537279095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A52-43B1-B214-2326AFCE317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Художественная</c:v>
                </c:pt>
                <c:pt idx="1">
                  <c:v>Социально-гуманитарная</c:v>
                </c:pt>
                <c:pt idx="2">
                  <c:v>Физкультурно-спортивная</c:v>
                </c:pt>
                <c:pt idx="3">
                  <c:v>Естественнонаучная</c:v>
                </c:pt>
                <c:pt idx="4">
                  <c:v>Техническая</c:v>
                </c:pt>
                <c:pt idx="5">
                  <c:v>Туристско-краеведческая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4163</c:v>
                </c:pt>
                <c:pt idx="1">
                  <c:v>2303</c:v>
                </c:pt>
                <c:pt idx="2">
                  <c:v>1782</c:v>
                </c:pt>
                <c:pt idx="3">
                  <c:v>1648</c:v>
                </c:pt>
                <c:pt idx="4">
                  <c:v>1130</c:v>
                </c:pt>
                <c:pt idx="5">
                  <c:v>1087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A52-43B1-B214-2326AFCE3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8925696"/>
        <c:axId val="288944120"/>
      </c:barChart>
      <c:catAx>
        <c:axId val="288925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44120"/>
        <c:crosses val="autoZero"/>
        <c:auto val="1"/>
        <c:lblAlgn val="ctr"/>
        <c:lblOffset val="100"/>
        <c:noMultiLvlLbl val="0"/>
      </c:catAx>
      <c:valAx>
        <c:axId val="28894412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88925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Кол-во программ по направленностям</a:t>
            </a:r>
          </a:p>
        </c:rich>
      </c:tx>
      <c:layout>
        <c:manualLayout>
          <c:xMode val="edge"/>
          <c:yMode val="edge"/>
          <c:x val="0.19456756912132264"/>
          <c:y val="1.28291711145160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306963582677149E-2"/>
          <c:y val="0.1414017506519592"/>
          <c:w val="0.88494298300743823"/>
          <c:h val="0.45264461571988607"/>
        </c:manualLayout>
      </c:layout>
      <c:bar3D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программ по направленностям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002-4D9B-A891-6DF01FDBB0D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002-4D9B-A891-6DF01FDBB0D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002-4D9B-A891-6DF01FDBB0D1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002-4D9B-A891-6DF01FDBB0D1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002-4D9B-A891-6DF01FDBB0D1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002-4D9B-A891-6DF01FDBB0D1}"/>
              </c:ext>
            </c:extLst>
          </c:dPt>
          <c:dLbls>
            <c:dLbl>
              <c:idx val="0"/>
              <c:layout>
                <c:manualLayout>
                  <c:x val="5.2989726251736003E-3"/>
                  <c:y val="-0.246821287384266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002-4D9B-A891-6DF01FDBB0D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494863125868123E-3"/>
                  <c:y val="-0.189342357445464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002-4D9B-A891-6DF01FDBB0D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728365149271969E-3"/>
                  <c:y val="-0.224071746517943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002-4D9B-A891-6DF01FDBB0D1}"/>
                </c:ext>
                <c:ext xmlns:c15="http://schemas.microsoft.com/office/drawing/2012/chart" uri="{CE6537A1-D6FC-4f65-9D91-7224C49458BB}">
                  <c15:layout>
                    <c:manualLayout>
                      <c:w val="5.6948076358252726E-2"/>
                      <c:h val="0.10547660409649433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"/>
                  <c:y val="-0.121720086929227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002-4D9B-A891-6DF01FDBB0D1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0.111576746351791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002-4D9B-A891-6DF01FDBB0D1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5.2988989291218912E-3"/>
                  <c:y val="-0.157303128228776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002-4D9B-A891-6DF01FDBB0D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Техническая</c:v>
                </c:pt>
                <c:pt idx="1">
                  <c:v>Физкультурно-спортивная</c:v>
                </c:pt>
                <c:pt idx="2">
                  <c:v>Туристско-краеведческая</c:v>
                </c:pt>
                <c:pt idx="3">
                  <c:v>Естественнонаучная</c:v>
                </c:pt>
                <c:pt idx="4">
                  <c:v>Художественная</c:v>
                </c:pt>
                <c:pt idx="5">
                  <c:v>Социально-гуманитарная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 formatCode="General">
                  <c:v>7</c:v>
                </c:pt>
                <c:pt idx="1">
                  <c:v>9</c:v>
                </c:pt>
                <c:pt idx="2" formatCode="General">
                  <c:v>13</c:v>
                </c:pt>
                <c:pt idx="3">
                  <c:v>4</c:v>
                </c:pt>
                <c:pt idx="4">
                  <c:v>1</c:v>
                </c:pt>
                <c:pt idx="5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9002-4D9B-A891-6DF01FDBB0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8944512"/>
        <c:axId val="288937848"/>
        <c:axId val="0"/>
      </c:bar3DChart>
      <c:catAx>
        <c:axId val="28894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37848"/>
        <c:crosses val="autoZero"/>
        <c:auto val="1"/>
        <c:lblAlgn val="ctr"/>
        <c:lblOffset val="100"/>
        <c:noMultiLvlLbl val="0"/>
      </c:catAx>
      <c:valAx>
        <c:axId val="2889378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8894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306963582677149E-2"/>
          <c:y val="0.1414017506519592"/>
          <c:w val="0.88494298300743823"/>
          <c:h val="0.45264461571988607"/>
        </c:manualLayout>
      </c:layout>
      <c:bar3D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программ по направленностям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47-47DE-BFCA-97BCB3E1C20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47-47DE-BFCA-97BCB3E1C20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47-47DE-BFCA-97BCB3E1C201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47-47DE-BFCA-97BCB3E1C201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D47-47DE-BFCA-97BCB3E1C201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D47-47DE-BFCA-97BCB3E1C201}"/>
              </c:ext>
            </c:extLst>
          </c:dPt>
          <c:dLbls>
            <c:dLbl>
              <c:idx val="0"/>
              <c:layout>
                <c:manualLayout>
                  <c:x val="6.3194941018913557E-3"/>
                  <c:y val="-0.19534634121615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D47-47DE-BFCA-97BCB3E1C20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2989683968251025E-3"/>
                  <c:y val="-0.148859891063480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D47-47DE-BFCA-97BCB3E1C20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9865175047944096E-3"/>
                  <c:y val="-0.220830059691394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D47-47DE-BFCA-97BCB3E1C20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34776520327525E-3"/>
                  <c:y val="-0.232500845729095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D47-47DE-BFCA-97BCB3E1C201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6358589105731604E-2"/>
                  <c:y val="-9.75822616173425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DD47-47DE-BFCA-97BCB3E1C201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35909697643958E-3"/>
                  <c:y val="-0.161614973427026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DD47-47DE-BFCA-97BCB3E1C20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Естественнонаучная</c:v>
                </c:pt>
                <c:pt idx="1">
                  <c:v>Техническая</c:v>
                </c:pt>
                <c:pt idx="2">
                  <c:v>Физкультурно-спортивная</c:v>
                </c:pt>
                <c:pt idx="3">
                  <c:v>Туристско-краеведческая</c:v>
                </c:pt>
                <c:pt idx="4">
                  <c:v>Художественная</c:v>
                </c:pt>
                <c:pt idx="5">
                  <c:v>Социально-гуманитарная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232</c:v>
                </c:pt>
                <c:pt idx="1">
                  <c:v>153</c:v>
                </c:pt>
                <c:pt idx="2">
                  <c:v>391</c:v>
                </c:pt>
                <c:pt idx="3" formatCode="General">
                  <c:v>464</c:v>
                </c:pt>
                <c:pt idx="4">
                  <c:v>40</c:v>
                </c:pt>
                <c:pt idx="5">
                  <c:v>184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D47-47DE-BFCA-97BCB3E1C2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8939024"/>
        <c:axId val="288940200"/>
        <c:axId val="0"/>
      </c:bar3DChart>
      <c:catAx>
        <c:axId val="28893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40200"/>
        <c:crosses val="autoZero"/>
        <c:auto val="1"/>
        <c:lblAlgn val="ctr"/>
        <c:lblOffset val="100"/>
        <c:noMultiLvlLbl val="0"/>
      </c:catAx>
      <c:valAx>
        <c:axId val="288940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88939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Программы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102D58E9-B787-4FDC-98EE-D31DDEACC5FA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13D-479C-8F5D-60A033D563F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5A01423-26E3-45C0-91E6-565563F4E1FB}" type="VALUE">
                      <a:rPr lang="en-US" baseline="0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13D-479C-8F5D-60A033D563F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1CAC3AE7-EF14-4FBE-AC8B-5543416575DB}" type="VALUE">
                      <a:rPr lang="en-US" baseline="0" smtClean="0"/>
                      <a:pPr/>
                      <a:t>[ЗНАЧЕНИЕ]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13D-479C-8F5D-60A033D563F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98121EAB-10EF-48C0-BC05-5DBE421AE07F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13D-479C-8F5D-60A033D563F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baseline="0"/>
                      <a:t> </a:t>
                    </a:r>
                    <a:fld id="{B3A829E4-6190-409C-9912-76903E55418A}" type="VALUE">
                      <a:rPr lang="en-US" baseline="0"/>
                      <a:pPr/>
                      <a:t>[ЗНАЧЕНИЕ]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13D-479C-8F5D-60A033D563F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4.0118517049027198E-3"/>
                  <c:y val="8.127670558420032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92F-474A-A154-B6B581DA2A7B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0059258524513599E-3"/>
                  <c:y val="2.167378815578675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92F-474A-A154-B6B581DA2A7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Кванториум</c:v>
                </c:pt>
                <c:pt idx="1">
                  <c:v>Точка роста</c:v>
                </c:pt>
                <c:pt idx="2">
                  <c:v>Новые места в доп.образовании</c:v>
                </c:pt>
                <c:pt idx="3">
                  <c:v>Мобильный кванториум</c:v>
                </c:pt>
                <c:pt idx="4">
                  <c:v>Школьный кванториум</c:v>
                </c:pt>
                <c:pt idx="5">
                  <c:v>Центр выявления, поддержки и развития способностей и талантов у детей и молодежи</c:v>
                </c:pt>
                <c:pt idx="6">
                  <c:v>IT-куб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39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13D-479C-8F5D-60A033D563F3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</c:dLbls>
        <c:gapWidth val="182"/>
        <c:axId val="288940984"/>
        <c:axId val="288915504"/>
      </c:barChart>
      <c:catAx>
        <c:axId val="288940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15504"/>
        <c:crosses val="autoZero"/>
        <c:auto val="1"/>
        <c:lblAlgn val="ctr"/>
        <c:lblOffset val="100"/>
        <c:noMultiLvlLbl val="0"/>
      </c:catAx>
      <c:valAx>
        <c:axId val="2889155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4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2931456520814746"/>
          <c:y val="0.93675161894124248"/>
          <c:w val="0.21113101880091006"/>
          <c:h val="4.82109502886614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Количество детей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1"/>
              <c:layout>
                <c:manualLayout>
                  <c:x val="-4.3689432968508835E-17"/>
                  <c:y val="7.32802748909272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648-4811-9021-64B9AD70522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737886593701767E-17"/>
                  <c:y val="1.2904327763444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648-4811-9021-64B9AD70522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Мобильный кванториум</c:v>
                </c:pt>
                <c:pt idx="1">
                  <c:v>Новые доп.места в образовании</c:v>
                </c:pt>
                <c:pt idx="2">
                  <c:v>Точка роста</c:v>
                </c:pt>
                <c:pt idx="3">
                  <c:v>Кванториум</c:v>
                </c:pt>
                <c:pt idx="4">
                  <c:v>Школьный кванториум</c:v>
                </c:pt>
                <c:pt idx="5">
                  <c:v>Центр выявления, поддержки и развития способностей и талантов у детей и молодежи</c:v>
                </c:pt>
                <c:pt idx="6">
                  <c:v>IT-куб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 formatCode="General">
                  <c:v>0</c:v>
                </c:pt>
                <c:pt idx="1">
                  <c:v>1464</c:v>
                </c:pt>
                <c:pt idx="2">
                  <c:v>17</c:v>
                </c:pt>
                <c:pt idx="3" formatCode="General">
                  <c:v>0</c:v>
                </c:pt>
                <c:pt idx="4" formatCode="General">
                  <c:v>0</c:v>
                </c:pt>
                <c:pt idx="5" formatCode="General">
                  <c:v>0</c:v>
                </c:pt>
                <c:pt idx="6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648-4811-9021-64B9AD70522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88920208"/>
        <c:axId val="288913544"/>
      </c:barChart>
      <c:catAx>
        <c:axId val="28892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13544"/>
        <c:crosses val="autoZero"/>
        <c:auto val="1"/>
        <c:lblAlgn val="ctr"/>
        <c:lblOffset val="100"/>
        <c:noMultiLvlLbl val="0"/>
      </c:catAx>
      <c:valAx>
        <c:axId val="28891354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8892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Кол-во адаптированных программ </a:t>
            </a:r>
          </a:p>
          <a:p>
            <a:pPr>
              <a:defRPr/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направленностям</a:t>
            </a:r>
          </a:p>
        </c:rich>
      </c:tx>
      <c:layout>
        <c:manualLayout>
          <c:xMode val="edge"/>
          <c:yMode val="edge"/>
          <c:x val="0.1978855757605231"/>
          <c:y val="2.581944977841175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306963582677149E-2"/>
          <c:y val="0.1414017506519592"/>
          <c:w val="0.88494298300743823"/>
          <c:h val="0.45264461571988607"/>
        </c:manualLayout>
      </c:layout>
      <c:bar3D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F7-463E-81BB-F0C394C5D833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EF7-463E-81BB-F0C394C5D833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EF7-463E-81BB-F0C394C5D833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EF7-463E-81BB-F0C394C5D833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EF7-463E-81BB-F0C394C5D833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EF7-463E-81BB-F0C394C5D833}"/>
              </c:ext>
            </c:extLst>
          </c:dPt>
          <c:dLbls>
            <c:dLbl>
              <c:idx val="0"/>
              <c:layout>
                <c:manualLayout>
                  <c:x val="9.8631237765431541E-3"/>
                  <c:y val="-6.9300178403928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EF7-463E-81BB-F0C394C5D83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9315618882715979E-3"/>
                  <c:y val="-7.0994954418102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EF7-463E-81BB-F0C394C5D83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8573354607220879E-17"/>
                  <c:y val="-0.155531222187346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EF7-463E-81BB-F0C394C5D83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0.121720086929227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EF7-463E-81BB-F0C394C5D83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0.111576746351791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EF7-463E-81BB-F0C394C5D833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5.2989726251736246E-3"/>
                  <c:y val="-8.1146724619485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EF7-463E-81BB-F0C394C5D83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Художественная</c:v>
                </c:pt>
                <c:pt idx="1">
                  <c:v>Социально-гуманитарная</c:v>
                </c:pt>
                <c:pt idx="2">
                  <c:v>Физкультурно-спортивная</c:v>
                </c:pt>
                <c:pt idx="3">
                  <c:v>Естественнонаучная</c:v>
                </c:pt>
                <c:pt idx="4">
                  <c:v>Техническая</c:v>
                </c:pt>
                <c:pt idx="5">
                  <c:v>Туристско-краеведческая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 formatCode="General">
                  <c:v>3</c:v>
                </c:pt>
                <c:pt idx="1">
                  <c:v>3</c:v>
                </c:pt>
                <c:pt idx="2" formatCode="General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EF7-463E-81BB-F0C394C5D8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8920992"/>
        <c:axId val="288921776"/>
        <c:axId val="0"/>
      </c:bar3DChart>
      <c:catAx>
        <c:axId val="28892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21776"/>
        <c:crosses val="autoZero"/>
        <c:auto val="1"/>
        <c:lblAlgn val="ctr"/>
        <c:lblOffset val="100"/>
        <c:noMultiLvlLbl val="0"/>
      </c:catAx>
      <c:valAx>
        <c:axId val="28892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2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Кол-во мероприятий по направленностям</a:t>
            </a:r>
          </a:p>
        </c:rich>
      </c:tx>
      <c:layout>
        <c:manualLayout>
          <c:xMode val="edge"/>
          <c:yMode val="edge"/>
          <c:x val="0.12271544391830236"/>
          <c:y val="2.581892832545161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306963582677149E-2"/>
          <c:y val="0.1414017506519592"/>
          <c:w val="0.88494298300743823"/>
          <c:h val="0.45264461571988607"/>
        </c:manualLayout>
      </c:layout>
      <c:bar3D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программ по направленностям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452-4980-BAA6-2461E9D1EFB4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452-4980-BAA6-2461E9D1EFB4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452-4980-BAA6-2461E9D1EFB4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452-4980-BAA6-2461E9D1EFB4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452-4980-BAA6-2461E9D1EFB4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452-4980-BAA6-2461E9D1EFB4}"/>
              </c:ext>
            </c:extLst>
          </c:dPt>
          <c:dLbls>
            <c:dLbl>
              <c:idx val="0"/>
              <c:layout>
                <c:manualLayout>
                  <c:x val="5.2989726251736003E-3"/>
                  <c:y val="-0.246821287384266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452-4980-BAA6-2461E9D1EFB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494863125868123E-3"/>
                  <c:y val="-0.189342357445464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452-4980-BAA6-2461E9D1EFB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8573354607220879E-17"/>
                  <c:y val="-0.155531222187346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452-4980-BAA6-2461E9D1EFB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0.121720086929227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452-4980-BAA6-2461E9D1EFB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0.111576746351791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452-4980-BAA6-2461E9D1EFB4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5.2989726251736246E-3"/>
                  <c:y val="-8.1146724619485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0452-4980-BAA6-2461E9D1EFB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Художественная</c:v>
                </c:pt>
                <c:pt idx="1">
                  <c:v>Социально-гуманитарная</c:v>
                </c:pt>
                <c:pt idx="2">
                  <c:v>Естественнонаучная</c:v>
                </c:pt>
                <c:pt idx="3">
                  <c:v>Техническая</c:v>
                </c:pt>
                <c:pt idx="4">
                  <c:v>Физкультурно-спортивная</c:v>
                </c:pt>
                <c:pt idx="5">
                  <c:v>Туристско-краеведческая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 formatCode="General">
                  <c:v>12</c:v>
                </c:pt>
                <c:pt idx="1">
                  <c:v>5</c:v>
                </c:pt>
                <c:pt idx="2" formatCode="General">
                  <c:v>12</c:v>
                </c:pt>
                <c:pt idx="3">
                  <c:v>1</c:v>
                </c:pt>
                <c:pt idx="4">
                  <c:v>0</c:v>
                </c:pt>
                <c:pt idx="5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0452-4980-BAA6-2461E9D1EFB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88912760"/>
        <c:axId val="288922560"/>
        <c:axId val="0"/>
      </c:bar3DChart>
      <c:catAx>
        <c:axId val="28891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22560"/>
        <c:crosses val="autoZero"/>
        <c:auto val="1"/>
        <c:lblAlgn val="ctr"/>
        <c:lblOffset val="100"/>
        <c:noMultiLvlLbl val="0"/>
      </c:catAx>
      <c:valAx>
        <c:axId val="28892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12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3203624091775421E-2"/>
          <c:y val="0.12983603318313294"/>
          <c:w val="0.89102274591041408"/>
          <c:h val="0.39703306047385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Художественная</c:v>
                </c:pt>
                <c:pt idx="1">
                  <c:v>Физкультурно-спортивная</c:v>
                </c:pt>
                <c:pt idx="2">
                  <c:v>Социально-гуманитарная</c:v>
                </c:pt>
                <c:pt idx="3">
                  <c:v>Техническая</c:v>
                </c:pt>
                <c:pt idx="4">
                  <c:v>Естественнонаучная</c:v>
                </c:pt>
                <c:pt idx="5">
                  <c:v>Туристско-краеведческая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</c:v>
                </c:pt>
                <c:pt idx="1">
                  <c:v>3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1D-438B-8679-275CBC0CEA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8914720"/>
        <c:axId val="292042824"/>
      </c:barChart>
      <c:catAx>
        <c:axId val="28891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2042824"/>
        <c:crosses val="autoZero"/>
        <c:auto val="1"/>
        <c:lblAlgn val="ctr"/>
        <c:lblOffset val="100"/>
        <c:noMultiLvlLbl val="0"/>
      </c:catAx>
      <c:valAx>
        <c:axId val="29204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914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89774465710356"/>
          <c:y val="2.5260295724674593E-2"/>
          <c:w val="0.85497400087098152"/>
          <c:h val="0.767131486009087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Использованные сертификаты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hueMod val="94000"/>
                    <a:satMod val="130000"/>
                    <a:lumMod val="128000"/>
                  </a:schemeClr>
                </a:gs>
                <a:gs pos="100000">
                  <a:schemeClr val="accent1">
                    <a:shade val="94000"/>
                    <a:lumMod val="88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  <a:sp3d/>
          </c:spPr>
          <c:invertIfNegative val="0"/>
          <c:dLbls>
            <c:dLbl>
              <c:idx val="0"/>
              <c:layout>
                <c:manualLayout>
                  <c:x val="0"/>
                  <c:y val="8.2133664454878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4CA-4820-9554-41449671670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Лист1!$B$2</c:f>
              <c:numCache>
                <c:formatCode>#,##0</c:formatCode>
                <c:ptCount val="1"/>
                <c:pt idx="0">
                  <c:v>977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4CA-4820-9554-4144967167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Выданые сертификаты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8000"/>
                    <a:hueMod val="94000"/>
                    <a:satMod val="130000"/>
                    <a:lumMod val="128000"/>
                  </a:schemeClr>
                </a:gs>
                <a:gs pos="100000">
                  <a:schemeClr val="accent2">
                    <a:shade val="94000"/>
                    <a:lumMod val="88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  <a:sp3d/>
          </c:spPr>
          <c:invertIfNegative val="0"/>
          <c:dLbls>
            <c:dLbl>
              <c:idx val="0"/>
              <c:layout>
                <c:manualLayout>
                  <c:x val="1.9593670473032859E-3"/>
                  <c:y val="0.18397940837892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4CA-4820-9554-41449671670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Лист1!$C$2</c:f>
              <c:numCache>
                <c:formatCode>#,##0</c:formatCode>
                <c:ptCount val="1"/>
                <c:pt idx="0">
                  <c:v>1071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4CA-4820-9554-41449671670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92044392"/>
        <c:axId val="292049096"/>
        <c:axId val="0"/>
      </c:bar3DChart>
      <c:catAx>
        <c:axId val="292044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2049096"/>
        <c:crosses val="autoZero"/>
        <c:auto val="1"/>
        <c:lblAlgn val="ctr"/>
        <c:lblOffset val="100"/>
        <c:noMultiLvlLbl val="0"/>
      </c:catAx>
      <c:valAx>
        <c:axId val="29204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  <a:lumOff val="1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204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347776468862682"/>
          <c:y val="2.09795408178717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педагогов дополнительного образования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30-46FA-8B2F-DBEAEAF2D58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30-46FA-8B2F-DBEAEAF2D58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Имеют высшее профессиональное образование</c:v>
                </c:pt>
                <c:pt idx="1">
                  <c:v>Имеют среднее профессиональное образование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98</c:v>
                </c:pt>
                <c:pt idx="1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830-46FA-8B2F-DBEAEAF2D58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7380344722010046"/>
          <c:y val="0.46475327013774353"/>
          <c:w val="0.40098513779269573"/>
          <c:h val="0.4436602966319852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8B5D2-F3B7-4B8A-B683-E031488298C5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9D82D-390D-47A2-A4AE-A0017E2F9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68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E9D82D-390D-47A2-A4AE-A0017E2F9E3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202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CEDF87-3BD5-646C-03B6-A7666EF84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C622457-704B-C58D-0889-C8CFEBC92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D672A9C-E088-D725-CB25-02C0B1A5A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B492950-317F-B7E0-258C-DFE198E4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CD65163-DC99-4C20-7BA1-28B37F2CB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884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BBDB10-9384-8D06-42FD-04A7E3DD0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DA757B4-72AB-50B4-7A20-89B9B6C50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1B8D24F-B498-CF1F-3C0D-B832D7CB5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A39C1FE-D24A-562A-1B62-75B19A93B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5D28BBA-9651-A710-394E-D1A48A9FC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542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380AAB-A782-732E-58D1-58B6D2BFA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24DE718-11BD-637B-A80C-FE9F9E6B9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6D7B605-6E81-09F8-2C1C-AE9D61E58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2305DF5-0309-E4B8-CFD1-F68628997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DA4C619-C1F6-CABB-18C0-10D0E4E6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560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420489-5D20-5A18-827C-D9391314D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F5CBCF-2712-5E62-F444-C47946C52A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8A86F27-8794-6694-DE14-13A92E3C9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2C4ED76-F63A-32AC-A7AD-091F8B55D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0B4FC28-112B-BBC0-D7E4-ECFC255CE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6BA210B-B6BD-6620-3C19-B0C90976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98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93E379-66CD-A6E0-ECE6-47095F7AD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7B8A935-8679-7F99-2F42-1C29A4D2F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C282106-3A6C-816E-CE0F-51EB49DD83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A0C57D8-3FD2-3C20-DCEB-F4E860A310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13D63D4C-95B4-8D70-5670-BFDE86EFC3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BD21611-CBEF-1667-CE5D-4E8EDA7BC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41CBB56D-2309-79D0-C25B-E2B4B442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F9C35A0-808B-4190-C2CB-4369D982C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35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42E927-8F72-BEDE-EFB8-FB6D901FC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4FD5807-1FE5-57F5-F7F5-B07D08D67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01649CD-121F-AA58-4B71-E481FF481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ABF1482-E916-63A6-507C-D9A55AE34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77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C04F28E-1CC1-4D88-43AE-AE3A89A5F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38302FE-E63A-5CD6-906B-8E9F43FBC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D70BB8-BBA3-BDBC-667E-6A2543E31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008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2922D1-B935-FF6E-7044-BBA207D5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1EB6C1C-A318-4674-2FAE-BB1044ACB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5EE03B8-5316-15D8-91B9-D020CE22F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95CE263-53C0-8179-18C8-3F826C7B9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8B7591D-22F8-29B8-14CE-4B092E3F7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A2F9372-131E-D894-1E7C-9B984A11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803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A065AA-0E6F-5717-1B78-AF3EF7D35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83A12B9-B8CF-9010-5371-D81664297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5693925-7AA7-3536-0239-27CB6B67C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477C832-8F08-3209-0270-BE8CB4D8C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62EDB2-DF7A-3D69-D006-60AA11054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13C09B7-C549-951F-42E0-D30091AD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39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836E53-C690-CF14-D9BC-3E99A7251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2F26B0C-7BB6-D310-FD0E-6EA1BA02E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D2DFE9-28E9-C193-DCB0-03742C067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6D11B9B-0E4F-CBA1-6318-96527E3D3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A7DE749-5B1E-A5CC-D1CA-33C198329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41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3F72797-0B40-75AF-4B61-583D836419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63FB490-A230-A4D4-7102-C1A4382F5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C1591D-704F-64ED-F418-8D14749A6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BE8D7D6-1EC5-5109-6E2F-B5F9B8FF2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01140BC-3F2A-FD31-15AA-FFFAC805A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614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FB4B43-A329-E6BD-C86C-9EA004F0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3E66B7D-AF76-2C41-38FC-0A2E5B6F6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82969CC-34B2-8E85-343F-AAF5484634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50282-A578-40D2-88A7-F07D7362435E}" type="datetimeFigureOut">
              <a:rPr lang="ru-RU" smtClean="0"/>
              <a:t>02.12.2024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735AE38-569D-44B2-F7A9-5C6C74AA5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30E8439-8FFA-5B1F-8396-32BE42C3B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926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chart" Target="../charts/chart3.xml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A011750-3369-3432-760A-B65F31F42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4C30E37-782B-50A9-98F6-A4AD43A1BE19}"/>
              </a:ext>
            </a:extLst>
          </p:cNvPr>
          <p:cNvSpPr txBox="1"/>
          <p:nvPr/>
        </p:nvSpPr>
        <p:spPr>
          <a:xfrm>
            <a:off x="2176854" y="5406172"/>
            <a:ext cx="56262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2D5AB5"/>
                </a:solidFill>
              </a:rPr>
              <a:t>Потехина Елена Геннадиевна, руководитель МОЦ ГО Судак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967C5B6-BF06-9847-2297-4C12CC9CBE9B}"/>
              </a:ext>
            </a:extLst>
          </p:cNvPr>
          <p:cNvSpPr txBox="1"/>
          <p:nvPr/>
        </p:nvSpPr>
        <p:spPr>
          <a:xfrm>
            <a:off x="7694154" y="1191236"/>
            <a:ext cx="2023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МУНИЦИПАЛЬНЫЙ ОПОРНЫЙ ЦЕНТР ДОПОЛНИТЕЛЬНОГО ОБРАЗОВАНИЯ ДЕТЕЙ ГОРОДСКОГО ОКРУГА СУДАК РЕСПУБЛИКИ КРЫМ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FEF8AED-EE12-B54A-1C20-CAC4A9CA9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2" y="0"/>
            <a:ext cx="1349828" cy="134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63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;p2">
            <a:extLst>
              <a:ext uri="{FF2B5EF4-FFF2-40B4-BE49-F238E27FC236}">
                <a16:creationId xmlns:a16="http://schemas.microsoft.com/office/drawing/2014/main" xmlns="" id="{C479E13B-A9A6-36A3-9DE3-70951B451F87}"/>
              </a:ext>
            </a:extLst>
          </p:cNvPr>
          <p:cNvSpPr txBox="1">
            <a:spLocks/>
          </p:cNvSpPr>
          <p:nvPr/>
        </p:nvSpPr>
        <p:spPr>
          <a:xfrm>
            <a:off x="2392521" y="85232"/>
            <a:ext cx="7406957" cy="3728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221668"/>
              </a:buClr>
              <a:buSzPts val="2880"/>
            </a:pPr>
            <a:r>
              <a:rPr lang="ru-RU" sz="2400" b="1" dirty="0">
                <a:solidFill>
                  <a:srgbClr val="221668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НПА по СОЦИАЛЬНОМУ ЗАКАЗУ (2023 г.)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FACEEA92-C5BB-73F0-2E09-0DB9BD71D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828611"/>
              </p:ext>
            </p:extLst>
          </p:nvPr>
        </p:nvGraphicFramePr>
        <p:xfrm>
          <a:off x="335279" y="1023605"/>
          <a:ext cx="11521440" cy="5614592"/>
        </p:xfrm>
        <a:graphic>
          <a:graphicData uri="http://schemas.openxmlformats.org/drawingml/2006/table">
            <a:tbl>
              <a:tblPr firstRow="1" firstCol="1" bandRow="1"/>
              <a:tblGrid>
                <a:gridCol w="258757">
                  <a:extLst>
                    <a:ext uri="{9D8B030D-6E8A-4147-A177-3AD203B41FA5}">
                      <a16:colId xmlns:a16="http://schemas.microsoft.com/office/drawing/2014/main" xmlns="" val="3589945872"/>
                    </a:ext>
                  </a:extLst>
                </a:gridCol>
                <a:gridCol w="2998264">
                  <a:extLst>
                    <a:ext uri="{9D8B030D-6E8A-4147-A177-3AD203B41FA5}">
                      <a16:colId xmlns:a16="http://schemas.microsoft.com/office/drawing/2014/main" xmlns="" val="715481771"/>
                    </a:ext>
                  </a:extLst>
                </a:gridCol>
                <a:gridCol w="3357520">
                  <a:extLst>
                    <a:ext uri="{9D8B030D-6E8A-4147-A177-3AD203B41FA5}">
                      <a16:colId xmlns:a16="http://schemas.microsoft.com/office/drawing/2014/main" xmlns="" val="2285958275"/>
                    </a:ext>
                  </a:extLst>
                </a:gridCol>
                <a:gridCol w="1457588">
                  <a:extLst>
                    <a:ext uri="{9D8B030D-6E8A-4147-A177-3AD203B41FA5}">
                      <a16:colId xmlns:a16="http://schemas.microsoft.com/office/drawing/2014/main" xmlns="" val="1557811892"/>
                    </a:ext>
                  </a:extLst>
                </a:gridCol>
                <a:gridCol w="3449311">
                  <a:extLst>
                    <a:ext uri="{9D8B030D-6E8A-4147-A177-3AD203B41FA5}">
                      <a16:colId xmlns:a16="http://schemas.microsoft.com/office/drawing/2014/main" xmlns="" val="1035843253"/>
                    </a:ext>
                  </a:extLst>
                </a:gridCol>
              </a:tblGrid>
              <a:tr h="5487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Утвержденные МПА для обеспечения формирования и исполнения муниципального социального заказа по направлению деятельности «реализация дополнительных образовательных программ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Полное название МПА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(постановление, распоряжение, приказ)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Дата утверждения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№ документа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Реквизиты документа, ссылка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(введите реквизиты документа и ссылку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размещенный в сети Интернет документ)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7822443"/>
                  </a:ext>
                </a:extLst>
              </a:tr>
              <a:tr h="5487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МПА администрации МО "Об организации оказания муниципальных услуг в социальной сфере при формировании муниципального социального заказа на оказание муниципальных услуг в социальной сфере </a:t>
                      </a: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2 в ДК)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Постановление администрации города Судака «Об организации оказания муниципальных услуг в социальной сфере при формировании муниципального социального заказа на оказание муниципальных услуг в социальной сфере на территории городского округа Судак Республики Крым»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31.08.2023 г. № 1281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8193764"/>
                  </a:ext>
                </a:extLst>
              </a:tr>
              <a:tr h="7066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Порядка формирования муниципальных СЗ на оказание муниципальных услуг в социальной сфере, отнесенных к полномочиям органов местного самоуправления (наименование муниципального образования), о форме и сроках формирования отчета об их исполнении </a:t>
                      </a: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4 в ДК)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Постановление администрации города Судака «Об утверждении Порядка формирования муниципальных социальных заказов на оказание муниципальных услуг в социальной сфере, отнесенных к полномочиям администрации города Судака Республики Крым, формы и сроках формирования отчета об их исполнении»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31.08.2023 г. № 1282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47837103"/>
                  </a:ext>
                </a:extLst>
              </a:tr>
              <a:tr h="514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порядка предоставления субсидии юрлицам, ИП, физлицам – производителям товаров, работ, услуг на оплату соглашения в рамках СЗ 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10 в ДК)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Постановление администрации города Судака «Об утверждении Порядка предоставления субсидии юридическим лицам, индивидуальным предпринимателям, физическим лицам – производителям товаров, работ, услуг на оплату соглашения о финансовом обеспечении затрат, связанных с оказанием муниципальных услуг в социальной сфере в соответствии с социальным сертификатом и Порядка предоставления субсидии юридическим лицам, индивидуальным предпринимателям, физическим лицам – производителям товаров, работ, услуг на оплату соглашения о возмещении затрат, связанных с оказанием муниципальных услуг в социальной сфере в соответствии с социальным сертификатом»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01.11.2023 г. № 1673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81373336"/>
                  </a:ext>
                </a:extLst>
              </a:tr>
              <a:tr h="3919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акта МО, утверждающего порядки ведения реестров и выдачи социальных сертификатов в рамках СЗ 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12 в ДК)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Постановление администрации города Судака «О</a:t>
                      </a:r>
                      <a:r>
                        <a:rPr lang="ru-RU" sz="85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некоторых мерах правового регулирования вопросов, связанных с оказанием муниципальной услуги «Реализация дополнительных общеразвивающих программ» в соответствии с социальными сертификатами»</a:t>
                      </a:r>
                      <a:endParaRPr lang="ru-RU" sz="850" b="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85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согласовании в администрации</a:t>
                      </a:r>
                      <a:endParaRPr lang="ru-RU" sz="85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22299406"/>
                  </a:ext>
                </a:extLst>
              </a:tr>
              <a:tr h="13300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правил заключения в электронной форме и подписания усиленной квалифицированной электронной подписью лица, имеющего право действовать от имени соответственно уполномоченного органа, исполнителя муниципальных услуг в социальной сфере, соглашений о финансовом обеспечении (возмещении) затрат, связанных с оказанием муниципальных услуг в социальной сфере в соответствии с социальным сертификатом на получение муниципальной услуги в социальной сфере </a:t>
                      </a: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14 в ДК)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Постановление администрации города Судака «Об утверждении Правил заключения в электронной форме и подписания усиленной квалифицированной электронной подписью лица, имеющего право действовать от имени соответственно уполномоченного органа, исполнителя муниципальных услуг в социальной сфере, соглашений о финансовом обеспечении (возмещении) затрат, связанных с оказанием муниципальных услуг в социальной сфере в соответствии с социальным сертификатом на получение муниципальной услуги в социальной сфере</a:t>
                      </a:r>
                      <a:r>
                        <a:rPr lang="ru-RU" sz="85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850" b="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ru-RU" sz="85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согласовании в администрации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5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2427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242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;p2">
            <a:extLst>
              <a:ext uri="{FF2B5EF4-FFF2-40B4-BE49-F238E27FC236}">
                <a16:creationId xmlns:a16="http://schemas.microsoft.com/office/drawing/2014/main" xmlns="" id="{C479E13B-A9A6-36A3-9DE3-70951B451F87}"/>
              </a:ext>
            </a:extLst>
          </p:cNvPr>
          <p:cNvSpPr txBox="1">
            <a:spLocks/>
          </p:cNvSpPr>
          <p:nvPr/>
        </p:nvSpPr>
        <p:spPr>
          <a:xfrm>
            <a:off x="2392521" y="85232"/>
            <a:ext cx="7406957" cy="3728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221668"/>
              </a:buClr>
              <a:buSzPts val="2880"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21668"/>
                </a:solidFill>
                <a:effectLst/>
                <a:uLnTx/>
                <a:uFillTx/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НПА по СОЦИАЛЬНОМУ ЗАКАЗУ (2023 г.)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CDF44F6-B18F-A2A9-82E6-8D0E74515B13}"/>
              </a:ext>
            </a:extLst>
          </p:cNvPr>
          <p:cNvSpPr txBox="1"/>
          <p:nvPr/>
        </p:nvSpPr>
        <p:spPr>
          <a:xfrm>
            <a:off x="2171242" y="385645"/>
            <a:ext cx="7628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Перечислить все НПА, которые приняты по шагам ДК по СЗ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FACEEA92-C5BB-73F0-2E09-0DB9BD71D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460073"/>
              </p:ext>
            </p:extLst>
          </p:nvPr>
        </p:nvGraphicFramePr>
        <p:xfrm>
          <a:off x="152923" y="1055390"/>
          <a:ext cx="11521440" cy="3298722"/>
        </p:xfrm>
        <a:graphic>
          <a:graphicData uri="http://schemas.openxmlformats.org/drawingml/2006/table">
            <a:tbl>
              <a:tblPr firstRow="1" firstCol="1" bandRow="1"/>
              <a:tblGrid>
                <a:gridCol w="258757">
                  <a:extLst>
                    <a:ext uri="{9D8B030D-6E8A-4147-A177-3AD203B41FA5}">
                      <a16:colId xmlns:a16="http://schemas.microsoft.com/office/drawing/2014/main" xmlns="" val="3589945872"/>
                    </a:ext>
                  </a:extLst>
                </a:gridCol>
                <a:gridCol w="2998264">
                  <a:extLst>
                    <a:ext uri="{9D8B030D-6E8A-4147-A177-3AD203B41FA5}">
                      <a16:colId xmlns:a16="http://schemas.microsoft.com/office/drawing/2014/main" xmlns="" val="715481771"/>
                    </a:ext>
                  </a:extLst>
                </a:gridCol>
                <a:gridCol w="3357520">
                  <a:extLst>
                    <a:ext uri="{9D8B030D-6E8A-4147-A177-3AD203B41FA5}">
                      <a16:colId xmlns:a16="http://schemas.microsoft.com/office/drawing/2014/main" xmlns="" val="2285958275"/>
                    </a:ext>
                  </a:extLst>
                </a:gridCol>
                <a:gridCol w="1457588">
                  <a:extLst>
                    <a:ext uri="{9D8B030D-6E8A-4147-A177-3AD203B41FA5}">
                      <a16:colId xmlns:a16="http://schemas.microsoft.com/office/drawing/2014/main" xmlns="" val="1557811892"/>
                    </a:ext>
                  </a:extLst>
                </a:gridCol>
                <a:gridCol w="3449311">
                  <a:extLst>
                    <a:ext uri="{9D8B030D-6E8A-4147-A177-3AD203B41FA5}">
                      <a16:colId xmlns:a16="http://schemas.microsoft.com/office/drawing/2014/main" xmlns="" val="1035843253"/>
                    </a:ext>
                  </a:extLst>
                </a:gridCol>
              </a:tblGrid>
              <a:tr h="5487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Утвержденные МПА для обеспечения формирования и исполнения муниципального социального заказа по направлению деятельности «реализация дополнительных образовательных программ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Полное название МПА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(постановление, распоряжение, приказ)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Дата утверждения и № документа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Реквизиты документа, ссылка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(введите реквизиты документа и ссылку на размещенный в сети Интернет документ)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7822443"/>
                  </a:ext>
                </a:extLst>
              </a:tr>
              <a:tr h="2329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Внесение изменений в программу персонифицированного финансирования </a:t>
                      </a: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15 в ДК)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Приказ отдела образования администрации города Судака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«О внесении изменений в приказ отдела образования администрации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города Судака от 30.12.2023 № 303 «Об утверждении программы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персонифицированного финансирования дополнительного образования детей в городе Судак Республики Крым на 2023 год»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31.08.2023 г. № 204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75311482"/>
                  </a:ext>
                </a:extLst>
              </a:tr>
              <a:tr h="2329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Внесение изменений в локальные нормативные акты муниципальных исполнителей услуг </a:t>
                      </a: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16 в ДК)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Приказ «Об утверждении форм заявлений и согласий на обработку персональных данных, типовых форм договоров, используемых при формировании в электронном виде социальных сертификатов на получение муниципальной услуги «Реализация дополнительных общеразвивающих программ» и реестра их получателей»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Приказ «об утверждении Положения о системе оплаты труда работников МБОУ ДОД «Судакский ЦДЮТ» городского округа Судак»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Приказ «О назначении лиц, ответственных за прием заявлений о зачислении на обучение и работу с социальными сертификатам»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01.09.2023 № 93/1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01.08.2023 г. № 79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31.08.2023 г. № 92/1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49000011"/>
                  </a:ext>
                </a:extLst>
              </a:tr>
              <a:tr h="593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Приказ/Постановление "Утверждение типовой формы соглашения, заключаемого по результатам отбора исполнителей государственных (муниципальных) услуг в социальной сфере  </a:t>
                      </a:r>
                      <a:r>
                        <a:rPr lang="ru-RU" sz="85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17 в ДК)</a:t>
                      </a:r>
                      <a:endParaRPr lang="ru-RU" sz="8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5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709" marR="25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07420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995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;p2">
            <a:extLst>
              <a:ext uri="{FF2B5EF4-FFF2-40B4-BE49-F238E27FC236}">
                <a16:creationId xmlns:a16="http://schemas.microsoft.com/office/drawing/2014/main" xmlns="" id="{C479E13B-A9A6-36A3-9DE3-70951B451F87}"/>
              </a:ext>
            </a:extLst>
          </p:cNvPr>
          <p:cNvSpPr txBox="1">
            <a:spLocks/>
          </p:cNvSpPr>
          <p:nvPr/>
        </p:nvSpPr>
        <p:spPr>
          <a:xfrm>
            <a:off x="1975024" y="360864"/>
            <a:ext cx="8241951" cy="3728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221668"/>
              </a:buClr>
              <a:buSzPts val="2880"/>
            </a:pPr>
            <a:r>
              <a:rPr lang="ru-RU" sz="2400" b="1" dirty="0">
                <a:solidFill>
                  <a:srgbClr val="221668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НПА по СОЦИАЛЬНОМУ ЗАКАЗУ (переход на 2024 г.)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4F003380-4241-52FA-56F2-1451D1945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959469"/>
              </p:ext>
            </p:extLst>
          </p:nvPr>
        </p:nvGraphicFramePr>
        <p:xfrm>
          <a:off x="1738884" y="1148298"/>
          <a:ext cx="8714230" cy="4985231"/>
        </p:xfrm>
        <a:graphic>
          <a:graphicData uri="http://schemas.openxmlformats.org/drawingml/2006/table">
            <a:tbl>
              <a:tblPr firstRow="1" firstCol="1" bandRow="1"/>
              <a:tblGrid>
                <a:gridCol w="272273">
                  <a:extLst>
                    <a:ext uri="{9D8B030D-6E8A-4147-A177-3AD203B41FA5}">
                      <a16:colId xmlns:a16="http://schemas.microsoft.com/office/drawing/2014/main" xmlns="" val="2158815805"/>
                    </a:ext>
                  </a:extLst>
                </a:gridCol>
                <a:gridCol w="2191172">
                  <a:extLst>
                    <a:ext uri="{9D8B030D-6E8A-4147-A177-3AD203B41FA5}">
                      <a16:colId xmlns:a16="http://schemas.microsoft.com/office/drawing/2014/main" xmlns="" val="2998520407"/>
                    </a:ext>
                  </a:extLst>
                </a:gridCol>
                <a:gridCol w="2539457">
                  <a:extLst>
                    <a:ext uri="{9D8B030D-6E8A-4147-A177-3AD203B41FA5}">
                      <a16:colId xmlns:a16="http://schemas.microsoft.com/office/drawing/2014/main" xmlns="" val="1939322373"/>
                    </a:ext>
                  </a:extLst>
                </a:gridCol>
                <a:gridCol w="1102446">
                  <a:extLst>
                    <a:ext uri="{9D8B030D-6E8A-4147-A177-3AD203B41FA5}">
                      <a16:colId xmlns:a16="http://schemas.microsoft.com/office/drawing/2014/main" xmlns="" val="2961191165"/>
                    </a:ext>
                  </a:extLst>
                </a:gridCol>
                <a:gridCol w="2608882">
                  <a:extLst>
                    <a:ext uri="{9D8B030D-6E8A-4147-A177-3AD203B41FA5}">
                      <a16:colId xmlns:a16="http://schemas.microsoft.com/office/drawing/2014/main" xmlns="" val="2995722572"/>
                    </a:ext>
                  </a:extLst>
                </a:gridCol>
              </a:tblGrid>
              <a:tr h="10579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Утвержденные МПА для обеспечения формирования и исполнения муниципального социального заказа по направлению деятельности «реализация дополнительных образовательных программ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переход на 2024 год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Полное название МПА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(постановление, распоряжение, приказ)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Дата утверждения и № документа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Реквизиты документа, ссылка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(введите реквизиты документа и ссылку на размещенный в сети Интернет документ)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43800542"/>
                  </a:ext>
                </a:extLst>
              </a:tr>
              <a:tr h="9249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Порядка определения нормативных затрат на оказание муниципальной услуги в соответствии с социальным сертификатом по реализации дополнительных общеразвивающих программ </a:t>
                      </a:r>
                      <a:r>
                        <a:rPr lang="ru-RU" sz="10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2 в ДК)</a:t>
                      </a:r>
                      <a:endParaRPr lang="ru-RU" sz="1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Постановление «Об утверждении Порядка определения нормативных затрат на оказание муниципальной услуги в соответствии с социальным сертификатом по реализации дополнительных общеразвивающих программ»</a:t>
                      </a: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На проверке в прокуратуре</a:t>
                      </a: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4836992"/>
                  </a:ext>
                </a:extLst>
              </a:tr>
              <a:tr h="8672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муниципального социального заказа на оказание услуг по реализации дополнительных общеразвивающих программ 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6 в ДК)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униципальный социальный заказа на оказание услуг по реализации дополнительных общеразвивающих программ на 2024 года и плановый период 2025, 2026 годов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На доработке</a:t>
                      </a: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0808989"/>
                  </a:ext>
                </a:extLst>
              </a:tr>
              <a:tr h="408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программы персонифицированного финансирования </a:t>
                      </a:r>
                      <a:r>
                        <a:rPr lang="ru-RU" sz="10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8 в ДК)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34298107"/>
                  </a:ext>
                </a:extLst>
              </a:tr>
              <a:tr h="13748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Утверждение муниципальных НПА для приведения актов муниципалитета в соответствие с механикой работы федеральных информационных систем Утверждение муниципалитетом проектов актов, подготовленных в шаге 11 Дорожной карты 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(шаг 12 в ДК)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7938" marR="479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36344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708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D2406F2F-E9DA-2FD7-6344-F1A84E305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706" y="798430"/>
            <a:ext cx="5304148" cy="3389755"/>
          </a:xfrm>
          <a:prstGeom prst="rect">
            <a:avLst/>
          </a:prstGeom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" name="Google Shape;93;p2">
            <a:extLst>
              <a:ext uri="{FF2B5EF4-FFF2-40B4-BE49-F238E27FC236}">
                <a16:creationId xmlns:a16="http://schemas.microsoft.com/office/drawing/2014/main" xmlns="" id="{C479E13B-A9A6-36A3-9DE3-70951B451F87}"/>
              </a:ext>
            </a:extLst>
          </p:cNvPr>
          <p:cNvSpPr txBox="1">
            <a:spLocks/>
          </p:cNvSpPr>
          <p:nvPr/>
        </p:nvSpPr>
        <p:spPr>
          <a:xfrm>
            <a:off x="2525871" y="313832"/>
            <a:ext cx="7406957" cy="3728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221668"/>
              </a:buClr>
              <a:buSzPts val="2880"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216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МЕЖМУНИЦИПАЛЬНОЕ НАСТАВНИЧЕСТВО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ECB9017-FB00-D0EB-335A-D67DF24BD646}"/>
              </a:ext>
            </a:extLst>
          </p:cNvPr>
          <p:cNvSpPr txBox="1"/>
          <p:nvPr/>
        </p:nvSpPr>
        <p:spPr>
          <a:xfrm>
            <a:off x="1680210" y="2663690"/>
            <a:ext cx="27637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DFCF8DD-55BD-0A61-7C1F-F0D12B4E3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37" y="686694"/>
            <a:ext cx="5350217" cy="3834079"/>
          </a:xfrm>
          <a:prstGeom prst="rect">
            <a:avLst/>
          </a:prstGeom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EE57B73-5D08-A386-638C-613FF46C8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3836" y="2764898"/>
            <a:ext cx="5304148" cy="3511750"/>
          </a:xfrm>
          <a:prstGeom prst="rect">
            <a:avLst/>
          </a:prstGeom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9458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34315E4-7095-1ECD-8270-6B80630E6481}"/>
              </a:ext>
            </a:extLst>
          </p:cNvPr>
          <p:cNvSpPr txBox="1"/>
          <p:nvPr/>
        </p:nvSpPr>
        <p:spPr>
          <a:xfrm>
            <a:off x="2824992" y="32706"/>
            <a:ext cx="7493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по организациям, которые реализуют программы ДОД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E0A8DAD-790B-AA83-1B5E-B9934F0D25B0}"/>
              </a:ext>
            </a:extLst>
          </p:cNvPr>
          <p:cNvSpPr txBox="1"/>
          <p:nvPr/>
        </p:nvSpPr>
        <p:spPr>
          <a:xfrm>
            <a:off x="982140" y="533209"/>
            <a:ext cx="103467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Зарегистрированных в АИС «Навигатор ДО РК»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организаций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 конец декабря 2023 г.)</a:t>
            </a:r>
            <a:endParaRPr lang="ru-RU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C702378-A602-5D4B-3B56-1C0861425A8A}"/>
              </a:ext>
            </a:extLst>
          </p:cNvPr>
          <p:cNvSpPr txBox="1"/>
          <p:nvPr/>
        </p:nvSpPr>
        <p:spPr>
          <a:xfrm>
            <a:off x="2824992" y="2601124"/>
            <a:ext cx="62036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организаций  - 1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4ED5605-5DD9-7751-0F79-D553C6357972}"/>
              </a:ext>
            </a:extLst>
          </p:cNvPr>
          <p:cNvSpPr txBox="1"/>
          <p:nvPr/>
        </p:nvSpPr>
        <p:spPr>
          <a:xfrm>
            <a:off x="2898152" y="3563292"/>
            <a:ext cx="62036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организаций - 20</a:t>
            </a:r>
          </a:p>
        </p:txBody>
      </p:sp>
      <p:pic>
        <p:nvPicPr>
          <p:cNvPr id="20" name="Google Shape;553;p15">
            <a:extLst>
              <a:ext uri="{FF2B5EF4-FFF2-40B4-BE49-F238E27FC236}">
                <a16:creationId xmlns:a16="http://schemas.microsoft.com/office/drawing/2014/main" xmlns="" id="{6BCECD09-BC0C-A6F9-E459-C4E2B21F4D3E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393916" y="2221613"/>
            <a:ext cx="813270" cy="813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xmlns="" id="{26DC68C8-7861-7C3F-3DF7-A2ABFF112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386" y="3429000"/>
            <a:ext cx="813270" cy="81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433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EDF407-E3F4-D0F0-2113-4728F87E4C8C}"/>
              </a:ext>
            </a:extLst>
          </p:cNvPr>
          <p:cNvSpPr txBox="1"/>
          <p:nvPr/>
        </p:nvSpPr>
        <p:spPr>
          <a:xfrm>
            <a:off x="607164" y="2308224"/>
            <a:ext cx="1022094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Росстата на декабрь 2023 г. в муниципальном образовании </a:t>
            </a:r>
          </a:p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Крым общая численность детей </a:t>
            </a:r>
          </a:p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возрасте от 5 до 18 лет составляет –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5 917 человек</a:t>
            </a:r>
          </a:p>
          <a:p>
            <a:pPr algn="just"/>
            <a:endParaRPr lang="ru-RU" sz="1600" b="1" i="1" dirty="0">
              <a:solidFill>
                <a:srgbClr val="2B34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F4DB08C-120F-F98B-07BC-2CC0A48B6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073" y="975241"/>
            <a:ext cx="5944115" cy="8474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643D76C-99BC-A023-D864-64B674DB56F5}"/>
              </a:ext>
            </a:extLst>
          </p:cNvPr>
          <p:cNvSpPr txBox="1"/>
          <p:nvPr/>
        </p:nvSpPr>
        <p:spPr>
          <a:xfrm>
            <a:off x="2254680" y="4055674"/>
            <a:ext cx="7270899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АИС «Навигатор ДО РК»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детей в возрасте от 5 до 18 лет –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4 555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составляет 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(декабрь 2023 г. )</a:t>
            </a:r>
          </a:p>
        </p:txBody>
      </p:sp>
    </p:spTree>
    <p:extLst>
      <p:ext uri="{BB962C8B-B14F-4D97-AF65-F5344CB8AC3E}">
        <p14:creationId xmlns:p14="http://schemas.microsoft.com/office/powerpoint/2010/main" val="3417346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;p2">
            <a:extLst>
              <a:ext uri="{FF2B5EF4-FFF2-40B4-BE49-F238E27FC236}">
                <a16:creationId xmlns:a16="http://schemas.microsoft.com/office/drawing/2014/main" xmlns="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BC3D557-26A1-3117-584F-8B3E7DAA5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296" y="112002"/>
            <a:ext cx="5944115" cy="8474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7CF9B23-49AC-8267-F269-11B1313D97B0}"/>
              </a:ext>
            </a:extLst>
          </p:cNvPr>
          <p:cNvSpPr txBox="1"/>
          <p:nvPr/>
        </p:nvSpPr>
        <p:spPr>
          <a:xfrm>
            <a:off x="528739" y="1051623"/>
            <a:ext cx="785838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АИС «Навигатор ДО РК» всего программ </a:t>
            </a:r>
            <a:r>
              <a:rPr lang="ru-RU" sz="20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</a:t>
            </a:r>
          </a:p>
          <a:p>
            <a:pPr algn="ctr"/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CE9AE2E-0E54-323E-107A-3FFB5F3718F3}"/>
              </a:ext>
            </a:extLst>
          </p:cNvPr>
          <p:cNvSpPr/>
          <p:nvPr/>
        </p:nvSpPr>
        <p:spPr>
          <a:xfrm>
            <a:off x="8725450" y="1308490"/>
            <a:ext cx="2702219" cy="1024889"/>
          </a:xfrm>
          <a:prstGeom prst="rect">
            <a:avLst/>
          </a:prstGeom>
          <a:solidFill>
            <a:srgbClr val="0A6ABA"/>
          </a:solidFill>
          <a:ln>
            <a:noFill/>
          </a:ln>
          <a:effectLst>
            <a:softEdge rad="3175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ПРОГРАММ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май 2023 г. –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 программ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B156B321-98F9-2D58-17F9-10517121BB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237312"/>
              </p:ext>
            </p:extLst>
          </p:nvPr>
        </p:nvGraphicFramePr>
        <p:xfrm>
          <a:off x="1021977" y="1820935"/>
          <a:ext cx="7566772" cy="4239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57203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2" name="Google Shape;93;p2">
            <a:extLst>
              <a:ext uri="{FF2B5EF4-FFF2-40B4-BE49-F238E27FC236}">
                <a16:creationId xmlns:a16="http://schemas.microsoft.com/office/drawing/2014/main" xmlns="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995E601-6F49-A473-7525-256670C0B63C}"/>
              </a:ext>
            </a:extLst>
          </p:cNvPr>
          <p:cNvSpPr txBox="1"/>
          <p:nvPr/>
        </p:nvSpPr>
        <p:spPr>
          <a:xfrm>
            <a:off x="461791" y="167946"/>
            <a:ext cx="10514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38"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Д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ополнительные общеразвивающие программы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27275B6-0D6D-7AC6-6A69-9646D320ACD3}"/>
              </a:ext>
            </a:extLst>
          </p:cNvPr>
          <p:cNvSpPr txBox="1"/>
          <p:nvPr/>
        </p:nvSpPr>
        <p:spPr>
          <a:xfrm>
            <a:off x="950976" y="714481"/>
            <a:ext cx="9704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241F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АИС «Навигатор ДО РК»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декабрь 2023 года </a:t>
            </a:r>
            <a:r>
              <a:rPr lang="ru-RU" sz="2000" dirty="0">
                <a:solidFill>
                  <a:srgbClr val="241F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городском округе Судак</a:t>
            </a:r>
          </a:p>
          <a:p>
            <a:pPr algn="ctr"/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41FD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дети в возрасте от 5 до 18 лет получили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A6AB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12 113 </a:t>
            </a:r>
            <a:r>
              <a:rPr lang="ru-RU" sz="2000" b="1" dirty="0">
                <a:solidFill>
                  <a:srgbClr val="241F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r>
              <a:rPr lang="ru-RU" sz="2000" dirty="0">
                <a:solidFill>
                  <a:srgbClr val="241F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241F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endParaRPr lang="ru-RU" sz="2000" dirty="0">
              <a:solidFill>
                <a:srgbClr val="241FD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89EFD18-B37C-D34E-26B3-DFF47B973F94}"/>
              </a:ext>
            </a:extLst>
          </p:cNvPr>
          <p:cNvSpPr txBox="1"/>
          <p:nvPr/>
        </p:nvSpPr>
        <p:spPr>
          <a:xfrm>
            <a:off x="7841818" y="2004874"/>
            <a:ext cx="41909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на май 2023 г. </a:t>
            </a:r>
          </a:p>
          <a:p>
            <a:pPr algn="ctr"/>
            <a:r>
              <a:rPr lang="ru-RU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АИС «Навигатор ДО РК» </a:t>
            </a:r>
          </a:p>
          <a:p>
            <a:pPr algn="ctr"/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городском округе Судак </a:t>
            </a:r>
          </a:p>
          <a:p>
            <a:pPr algn="ctr"/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дети в возрасте от 5 до 18 лет получили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6 337  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услуг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дополнительного образования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94DF70F8-3072-1F4A-730A-6152D00137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0995889"/>
              </p:ext>
            </p:extLst>
          </p:nvPr>
        </p:nvGraphicFramePr>
        <p:xfrm>
          <a:off x="534556" y="1577085"/>
          <a:ext cx="5184434" cy="2960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4B2B2D03-3EF2-2F1D-3D3B-C6B7133DE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462" y="4543078"/>
            <a:ext cx="2533400" cy="19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xmlns="" id="{B24F5498-ED3D-F0BC-D6B8-41C87BA5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668" y="4524249"/>
            <a:ext cx="3411339" cy="191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>
            <a:extLst>
              <a:ext uri="{FF2B5EF4-FFF2-40B4-BE49-F238E27FC236}">
                <a16:creationId xmlns:a16="http://schemas.microsoft.com/office/drawing/2014/main" xmlns="" id="{37AA3C59-A97B-E94A-7440-B4936948DB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3" r="17967"/>
          <a:stretch/>
        </p:blipFill>
        <p:spPr bwMode="auto">
          <a:xfrm>
            <a:off x="5392856" y="1686105"/>
            <a:ext cx="2160311" cy="246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>
            <a:extLst>
              <a:ext uri="{FF2B5EF4-FFF2-40B4-BE49-F238E27FC236}">
                <a16:creationId xmlns:a16="http://schemas.microsoft.com/office/drawing/2014/main" xmlns="" id="{006803E2-985D-3187-4AF4-14C7A188B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93" y="4533664"/>
            <a:ext cx="2533400" cy="19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DEDE5A6-73FA-B01D-5D42-B9F32010DA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4565" y="4524249"/>
            <a:ext cx="2533400" cy="19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23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995E601-6F49-A473-7525-256670C0B63C}"/>
              </a:ext>
            </a:extLst>
          </p:cNvPr>
          <p:cNvSpPr txBox="1"/>
          <p:nvPr/>
        </p:nvSpPr>
        <p:spPr>
          <a:xfrm>
            <a:off x="873542" y="202606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38"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Инфраструктура ДОД по новым местам дополнительного образования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BE84ED1-A8DE-2AB0-9918-ACC3C8E6F52B}"/>
              </a:ext>
            </a:extLst>
          </p:cNvPr>
          <p:cNvSpPr txBox="1"/>
          <p:nvPr/>
        </p:nvSpPr>
        <p:spPr>
          <a:xfrm>
            <a:off x="355830" y="863540"/>
            <a:ext cx="5225981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9238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АИС «Навигатор ДО РК» реализуется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366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программ </a:t>
            </a:r>
          </a:p>
          <a:p>
            <a:pPr marL="249238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366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следующих образовательных организациях:</a:t>
            </a:r>
          </a:p>
          <a:p>
            <a:pPr marL="249238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100" dirty="0">
              <a:solidFill>
                <a:srgbClr val="3935E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9238" lvl="0">
              <a:defRPr/>
            </a:pPr>
            <a:r>
              <a:rPr lang="ru-RU" sz="1100" b="1" i="1" dirty="0">
                <a:solidFill>
                  <a:srgbClr val="3935E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«Школа-гимназия №1» ГО Судак; МБОУ «СОШ №2» ГО Судак; </a:t>
            </a:r>
          </a:p>
          <a:p>
            <a:pPr marL="249238" lvl="0">
              <a:defRPr/>
            </a:pPr>
            <a:r>
              <a:rPr lang="ru-RU" sz="1100" b="1" i="1" dirty="0">
                <a:solidFill>
                  <a:srgbClr val="3935E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№3 с крымскотатарским языком обучения» ГО Судак; </a:t>
            </a:r>
          </a:p>
          <a:p>
            <a:pPr marL="249238" lvl="0">
              <a:defRPr/>
            </a:pPr>
            <a:r>
              <a:rPr lang="ru-RU" sz="1100" b="1" i="1" dirty="0">
                <a:solidFill>
                  <a:srgbClr val="3935E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№4 им. Героя Советского Союза В.Л. Савельева» ГО Судак; </a:t>
            </a:r>
          </a:p>
          <a:p>
            <a:pPr marL="249238" lvl="0">
              <a:defRPr/>
            </a:pPr>
            <a:r>
              <a:rPr kumimoji="0" lang="ru-RU" sz="1100" b="1" i="1" u="none" strike="noStrike" kern="1200" cap="none" spc="0" normalizeH="0" baseline="0" noProof="0" dirty="0">
                <a:ln>
                  <a:noFill/>
                </a:ln>
                <a:solidFill>
                  <a:srgbClr val="3935E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МБОУ «Морская СОШ им. В.А. Дерягина» ГО Судак; </a:t>
            </a:r>
          </a:p>
          <a:p>
            <a:pPr marL="249238">
              <a:defRPr/>
            </a:pPr>
            <a:r>
              <a:rPr lang="ru-RU" sz="1100" b="1" i="1" dirty="0">
                <a:solidFill>
                  <a:srgbClr val="3935E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«Веселовская СОШ» ГО Судак; МБОУ «Солнечнодолинская СОШ»;</a:t>
            </a:r>
          </a:p>
          <a:p>
            <a:pPr marL="2492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1" u="none" strike="noStrike" kern="1200" cap="none" spc="0" normalizeH="0" baseline="0" noProof="0" dirty="0">
                <a:ln>
                  <a:noFill/>
                </a:ln>
                <a:solidFill>
                  <a:srgbClr val="3935E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МБОУ «Грушевская СОШ им. А.В. Удовенко» ГО Судак; </a:t>
            </a:r>
          </a:p>
          <a:p>
            <a:pPr marL="249238" lvl="0">
              <a:defRPr/>
            </a:pPr>
            <a:r>
              <a:rPr lang="ru-RU" sz="1100" b="1" i="1" dirty="0">
                <a:solidFill>
                  <a:srgbClr val="3935E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ДОД «Судакский ЦДЮТ» ГО Судак</a:t>
            </a:r>
          </a:p>
          <a:p>
            <a:pPr marL="249238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D5AB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66BA473B-A489-07FF-D931-7D4A610601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7014506"/>
              </p:ext>
            </p:extLst>
          </p:nvPr>
        </p:nvGraphicFramePr>
        <p:xfrm>
          <a:off x="237546" y="3248205"/>
          <a:ext cx="4658962" cy="3061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72837B2-A0FB-F760-7168-B0AB706AA331}"/>
              </a:ext>
            </a:extLst>
          </p:cNvPr>
          <p:cNvSpPr txBox="1"/>
          <p:nvPr/>
        </p:nvSpPr>
        <p:spPr>
          <a:xfrm>
            <a:off x="7617563" y="2598761"/>
            <a:ext cx="43339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9238"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услуг в 2023 г. </a:t>
            </a:r>
          </a:p>
          <a:p>
            <a:pPr marL="249238"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направленностям ДОП </a:t>
            </a:r>
          </a:p>
          <a:p>
            <a:pPr marL="249238" algn="ctr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1 464 ребенка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47455315-28AB-13C3-06E9-EC180B0862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9552985"/>
              </p:ext>
            </p:extLst>
          </p:nvPr>
        </p:nvGraphicFramePr>
        <p:xfrm>
          <a:off x="7589246" y="3509059"/>
          <a:ext cx="4466936" cy="2746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AFEFF4B-30AE-6821-3380-2279D28D98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036" y="3072758"/>
            <a:ext cx="2069986" cy="155249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8C929AE-292B-0018-0CEA-4EFF914406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701" y="4702824"/>
            <a:ext cx="2069987" cy="155249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ACDA281-7DB4-FBBC-1445-4921D2A4B0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588" y="744028"/>
            <a:ext cx="2704048" cy="1548242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FD93CDA5-ADE7-B2AD-4377-DF636C38B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352" y="716509"/>
            <a:ext cx="2266695" cy="226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393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92B1B23-A04F-3273-9E11-13744EFE81EA}"/>
              </a:ext>
            </a:extLst>
          </p:cNvPr>
          <p:cNvSpPr txBox="1"/>
          <p:nvPr/>
        </p:nvSpPr>
        <p:spPr>
          <a:xfrm>
            <a:off x="672851" y="219268"/>
            <a:ext cx="10134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Муниципальная система дополнительного образования детей:</a:t>
            </a:r>
          </a:p>
          <a:p>
            <a:pPr marL="249238" algn="ctr"/>
            <a:r>
              <a:rPr lang="ru-RU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И</a:t>
            </a:r>
            <a:r>
              <a:rPr lang="ru-RU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меющаяся инфраструктура ДОД. </a:t>
            </a:r>
          </a:p>
          <a:p>
            <a:pPr marL="249238" algn="ctr"/>
            <a:r>
              <a:rPr lang="ru-RU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программ по данным АИС «Навигатор ДО РК» -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ru-RU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обучалось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1481 чел.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9238" algn="ctr"/>
            <a:endParaRPr lang="ru-RU" dirty="0">
              <a:solidFill>
                <a:srgbClr val="2216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xmlns="" id="{0DC733F5-D14D-2CF3-55BD-6442865AF2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4055130"/>
              </p:ext>
            </p:extLst>
          </p:nvPr>
        </p:nvGraphicFramePr>
        <p:xfrm>
          <a:off x="125618" y="1326932"/>
          <a:ext cx="6331241" cy="468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62116468-FD27-E790-E7E1-DF6D3A616F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8453446"/>
              </p:ext>
            </p:extLst>
          </p:nvPr>
        </p:nvGraphicFramePr>
        <p:xfrm>
          <a:off x="6850327" y="1484851"/>
          <a:ext cx="5011313" cy="4371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25909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2" name="Google Shape;93;p2">
            <a:extLst>
              <a:ext uri="{FF2B5EF4-FFF2-40B4-BE49-F238E27FC236}">
                <a16:creationId xmlns:a16="http://schemas.microsoft.com/office/drawing/2014/main" xmlns="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995E601-6F49-A473-7525-256670C0B63C}"/>
              </a:ext>
            </a:extLst>
          </p:cNvPr>
          <p:cNvSpPr txBox="1"/>
          <p:nvPr/>
        </p:nvSpPr>
        <p:spPr>
          <a:xfrm>
            <a:off x="677418" y="190493"/>
            <a:ext cx="1013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38"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Туристско-краеведческая направленность</a:t>
            </a:r>
            <a:endParaRPr lang="ru-RU" sz="1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27275B6-0D6D-7AC6-6A69-9646D320ACD3}"/>
              </a:ext>
            </a:extLst>
          </p:cNvPr>
          <p:cNvSpPr txBox="1"/>
          <p:nvPr/>
        </p:nvSpPr>
        <p:spPr>
          <a:xfrm>
            <a:off x="0" y="823636"/>
            <a:ext cx="9801721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9238" lvl="0">
              <a:defRPr/>
            </a:pPr>
            <a:r>
              <a:rPr lang="ru-RU" sz="1400" b="1" dirty="0">
                <a:solidFill>
                  <a:srgbClr val="241F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АИС «Навигатор ДО РК», в городском округе Судак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организаций</a:t>
            </a:r>
            <a:r>
              <a:rPr lang="ru-RU" sz="1400" b="1" dirty="0">
                <a:solidFill>
                  <a:srgbClr val="241F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49238" lvl="0">
              <a:defRPr/>
            </a:pPr>
            <a:r>
              <a:rPr lang="ru-RU" sz="1400" b="1" dirty="0">
                <a:solidFill>
                  <a:srgbClr val="241F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реализуют программы туристско-краеведческой направленности (далее - ТКН)</a:t>
            </a:r>
          </a:p>
          <a:p>
            <a:pPr marL="2492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rgbClr val="2D5AB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49238" lvl="0">
              <a:defRPr/>
            </a:pPr>
            <a:r>
              <a:rPr kumimoji="0" lang="ru-RU" sz="1100" b="1" i="1" u="none" strike="noStrike" kern="1200" cap="none" spc="0" normalizeH="0" baseline="0" noProof="0" dirty="0">
                <a:ln>
                  <a:noFill/>
                </a:ln>
                <a:solidFill>
                  <a:srgbClr val="2D5AB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МБОУ «СОШ №3 с крымскотатарским языком обучения» ГО Судак;                </a:t>
            </a:r>
            <a:r>
              <a:rPr lang="ru-RU" sz="1100" b="1" i="1" dirty="0">
                <a:solidFill>
                  <a:srgbClr val="2D5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«Солнечнодолинская общеобразовательная школа» ГО Судак;</a:t>
            </a:r>
          </a:p>
          <a:p>
            <a:pPr marL="249238">
              <a:defRPr/>
            </a:pPr>
            <a:r>
              <a:rPr lang="ru-RU" sz="1100" b="1" i="1" dirty="0">
                <a:solidFill>
                  <a:srgbClr val="2D5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№4 им. Героя Советского Союза В.Л. Савельева» ГО Судак;        МБОУ «Морская СОШ им. В.А. Дерягина» ГО Судак;</a:t>
            </a:r>
          </a:p>
          <a:p>
            <a:pPr marL="249238" lvl="0">
              <a:defRPr/>
            </a:pPr>
            <a:r>
              <a:rPr lang="ru-RU" sz="1100" b="1" i="1" dirty="0">
                <a:solidFill>
                  <a:srgbClr val="2D5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«Веселовская СОШ» ГО Судак; МБОУ «Солнечнодолинская СОШ»;     Судакский филиал ГБПОУ РК «Романовский колледж </a:t>
            </a:r>
          </a:p>
          <a:p>
            <a:pPr marL="249238">
              <a:defRPr/>
            </a:pPr>
            <a:r>
              <a:rPr lang="ru-RU" sz="1100" b="1" i="1" dirty="0">
                <a:solidFill>
                  <a:srgbClr val="2D5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«Дачновская СОШ» ГО Судак; 			                индустрии гостеприимства»;</a:t>
            </a:r>
          </a:p>
          <a:p>
            <a:pPr marL="249238" lvl="0">
              <a:defRPr/>
            </a:pPr>
            <a:r>
              <a:rPr lang="ru-RU" sz="1100" b="1" i="1" dirty="0">
                <a:solidFill>
                  <a:srgbClr val="2D5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МБОДОУ «Детский сад «Сказка» села Веселое» ГО Судак; 	               МБОУ «Грушевская СОШ им. А.В. Удовенко» ГО Судак</a:t>
            </a:r>
          </a:p>
          <a:p>
            <a:pPr marL="249238" lvl="0">
              <a:defRPr/>
            </a:pPr>
            <a:r>
              <a:rPr lang="ru-RU" sz="1100" b="1" i="1" dirty="0">
                <a:solidFill>
                  <a:srgbClr val="2D5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ДОД «Судакский ЦДЮТ» ГО Судак;                                                              </a:t>
            </a:r>
          </a:p>
          <a:p>
            <a:pPr marL="249238" lvl="0">
              <a:defRPr/>
            </a:pPr>
            <a:endParaRPr lang="ru-RU" sz="1400" b="1" dirty="0">
              <a:solidFill>
                <a:srgbClr val="2D5A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9238" lvl="0">
              <a:defRPr/>
            </a:pPr>
            <a:r>
              <a:rPr lang="ru-RU" sz="1400" b="1" dirty="0">
                <a:solidFill>
                  <a:srgbClr val="241F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по ТКН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 </a:t>
            </a:r>
            <a:r>
              <a:rPr lang="ru-RU" sz="1400" b="1" dirty="0">
                <a:solidFill>
                  <a:srgbClr val="241F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обучается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632 </a:t>
            </a:r>
            <a:r>
              <a:rPr lang="ru-RU" sz="1400" b="1" dirty="0">
                <a:solidFill>
                  <a:srgbClr val="241F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в возрасте от 5 до 18 лет.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1BE02E-66AF-AA31-8832-902F9FDEC34C}"/>
              </a:ext>
            </a:extLst>
          </p:cNvPr>
          <p:cNvSpPr txBox="1"/>
          <p:nvPr/>
        </p:nvSpPr>
        <p:spPr>
          <a:xfrm>
            <a:off x="3039978" y="3080032"/>
            <a:ext cx="608723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Дополнительных программ музейной деятельности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по туристско-краеведческой направленности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6,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в которых обучается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186 детей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. </a:t>
            </a:r>
          </a:p>
          <a:p>
            <a:pPr algn="ctr"/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  <a:p>
            <a:pPr algn="ctr"/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В реестр Школьных музеев внесены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музеи всех 9 школах округа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.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C8BE4B7-8B09-1D8D-299E-6D5F01A07C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34"/>
          <a:stretch/>
        </p:blipFill>
        <p:spPr>
          <a:xfrm>
            <a:off x="9203769" y="1698931"/>
            <a:ext cx="2644494" cy="150441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39CB726-89E7-DFB8-70B1-0D983D333B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39"/>
          <a:stretch/>
        </p:blipFill>
        <p:spPr>
          <a:xfrm>
            <a:off x="321631" y="3126228"/>
            <a:ext cx="2672358" cy="155546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FB6DF704-124A-9344-BEF9-13E722029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486" y="3266754"/>
            <a:ext cx="2644494" cy="153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B829E26A-68F3-0BEE-48D7-01954885CF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96"/>
          <a:stretch/>
        </p:blipFill>
        <p:spPr>
          <a:xfrm>
            <a:off x="9188486" y="4869406"/>
            <a:ext cx="2681883" cy="158456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9E5AC37D-E1F5-1075-D5A3-282A98D902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31" y="4766226"/>
            <a:ext cx="2672357" cy="178087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840A1AFC-2E9A-E83D-9C26-D700054399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5325" y="4297065"/>
            <a:ext cx="2204067" cy="2209719"/>
          </a:xfrm>
          <a:prstGeom prst="rect">
            <a:avLst/>
          </a:prstGeom>
        </p:spPr>
      </p:pic>
      <p:pic>
        <p:nvPicPr>
          <p:cNvPr id="1024" name="Рисунок 1023">
            <a:extLst>
              <a:ext uri="{FF2B5EF4-FFF2-40B4-BE49-F238E27FC236}">
                <a16:creationId xmlns:a16="http://schemas.microsoft.com/office/drawing/2014/main" xmlns="" id="{92848FFB-BDEE-3624-71E6-064B96E402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718" y="4323059"/>
            <a:ext cx="2876973" cy="215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77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2" name="Google Shape;93;p2">
            <a:extLst>
              <a:ext uri="{FF2B5EF4-FFF2-40B4-BE49-F238E27FC236}">
                <a16:creationId xmlns:a16="http://schemas.microsoft.com/office/drawing/2014/main" xmlns="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995E601-6F49-A473-7525-256670C0B63C}"/>
              </a:ext>
            </a:extLst>
          </p:cNvPr>
          <p:cNvSpPr txBox="1"/>
          <p:nvPr/>
        </p:nvSpPr>
        <p:spPr>
          <a:xfrm>
            <a:off x="873542" y="331031"/>
            <a:ext cx="1013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38"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ОВЗ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27275B6-0D6D-7AC6-6A69-9646D320ACD3}"/>
              </a:ext>
            </a:extLst>
          </p:cNvPr>
          <p:cNvSpPr txBox="1"/>
          <p:nvPr/>
        </p:nvSpPr>
        <p:spPr>
          <a:xfrm>
            <a:off x="474054" y="1481362"/>
            <a:ext cx="51019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дошкольные образовательные организации –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общеобразовательные организации –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организации дополнительного образования –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B36FAB67-7AFF-2E05-A362-386CBDC544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0202286"/>
              </p:ext>
            </p:extLst>
          </p:nvPr>
        </p:nvGraphicFramePr>
        <p:xfrm>
          <a:off x="6324943" y="1309321"/>
          <a:ext cx="5565174" cy="407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95ECC88-2536-E8A2-F05D-E688822C2EA6}"/>
              </a:ext>
            </a:extLst>
          </p:cNvPr>
          <p:cNvSpPr txBox="1"/>
          <p:nvPr/>
        </p:nvSpPr>
        <p:spPr>
          <a:xfrm>
            <a:off x="402335" y="774398"/>
            <a:ext cx="70282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D5AB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городском округе Судак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D5AB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организаций,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2D5A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D5AB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еализующих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D5AB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дополнительные программы для детей с ОВЗ, из них: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5C7DFA2-8C98-3DE9-55F1-89A99FB1571F}"/>
              </a:ext>
            </a:extLst>
          </p:cNvPr>
          <p:cNvSpPr txBox="1"/>
          <p:nvPr/>
        </p:nvSpPr>
        <p:spPr>
          <a:xfrm>
            <a:off x="344911" y="2730110"/>
            <a:ext cx="60672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данным  АИС «Навигатор ДО РК» реализуется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адаптированных ДОП, по ним обучается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13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детей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BBAF8AF-1250-A4AF-A3B5-35CEB46D3D73}"/>
              </a:ext>
            </a:extLst>
          </p:cNvPr>
          <p:cNvSpPr txBox="1"/>
          <p:nvPr/>
        </p:nvSpPr>
        <p:spPr>
          <a:xfrm>
            <a:off x="301883" y="4063042"/>
            <a:ext cx="615332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состоянию на май 2023 г. количество адаптированных </a:t>
            </a:r>
            <a:r>
              <a:rPr lang="ru-RU" sz="18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 – </a:t>
            </a:r>
            <a:r>
              <a:rPr lang="ru-RU" sz="24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ru-RU" sz="18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 ним обучалось – </a:t>
            </a:r>
            <a:r>
              <a:rPr lang="ru-RU" sz="24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7623823-9CE9-4F6C-F988-7EEA3564F8A7}"/>
              </a:ext>
            </a:extLst>
          </p:cNvPr>
          <p:cNvSpPr txBox="1"/>
          <p:nvPr/>
        </p:nvSpPr>
        <p:spPr>
          <a:xfrm>
            <a:off x="402335" y="4971648"/>
            <a:ext cx="6094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2D5AB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данным  АИС «Навигатор ДО РК» реализуется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2D5AB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инклюзивных ДОП, по ним обучается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2D5AB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детей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5B2EBD7-E42D-3B3B-0947-65238B403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396" y="5652836"/>
            <a:ext cx="5025969" cy="103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78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;p2">
            <a:extLst>
              <a:ext uri="{FF2B5EF4-FFF2-40B4-BE49-F238E27FC236}">
                <a16:creationId xmlns:a16="http://schemas.microsoft.com/office/drawing/2014/main" xmlns="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995E601-6F49-A473-7525-256670C0B63C}"/>
              </a:ext>
            </a:extLst>
          </p:cNvPr>
          <p:cNvSpPr txBox="1"/>
          <p:nvPr/>
        </p:nvSpPr>
        <p:spPr>
          <a:xfrm>
            <a:off x="718094" y="246706"/>
            <a:ext cx="1013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38"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Школьные театры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27275B6-0D6D-7AC6-6A69-9646D320ACD3}"/>
              </a:ext>
            </a:extLst>
          </p:cNvPr>
          <p:cNvSpPr txBox="1"/>
          <p:nvPr/>
        </p:nvSpPr>
        <p:spPr>
          <a:xfrm>
            <a:off x="797090" y="981208"/>
            <a:ext cx="1059782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городском округе Судак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организаций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реализующих ДОП и программы внеурочной деятельности </a:t>
            </a:r>
          </a:p>
          <a:p>
            <a:pPr algn="ctr"/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Школьным театрам.</a:t>
            </a:r>
          </a:p>
          <a:p>
            <a:pPr algn="just"/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программ по школьным театрам 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их них:</a:t>
            </a:r>
          </a:p>
          <a:p>
            <a:pPr algn="just"/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программы реализуются 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внеурочная деятельность </a:t>
            </a:r>
            <a:r>
              <a:rPr lang="ru-RU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(МБОУ «Школа-гимназия №1» ГО Судак и МБОУ «Дачновская СОШ» ГО Судак),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кол-во обучающихся 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</a:p>
          <a:p>
            <a:pPr algn="just"/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ДООП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(Школа-гимназия №1, СОШ №2, СОШ №3, СОШ №4, Морская СОШ, Солнечнодолинская СОШ, Веселовская СОШ, Грушевская СОШ)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кол-во обучающихся</a:t>
            </a:r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479</a:t>
            </a:r>
          </a:p>
          <a:p>
            <a:pPr algn="just"/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ДООП - в сетевой форме </a:t>
            </a:r>
            <a:r>
              <a:rPr lang="ru-RU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(Судакский ЦДЮТ -  Детский сад № 1 «Ласточка»)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охватом 64 ребенка.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МОНИТОРИНГА на программах ШТ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детей обучается</a:t>
            </a:r>
            <a:r>
              <a:rPr lang="ru-RU" sz="16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возрасте от 5 до 18 лет 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723 человека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DB9A00ED-D029-33DF-38D4-FF7BF5252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155" y="4743695"/>
            <a:ext cx="1781400" cy="143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21C958E6-F790-227C-0796-F260776DB2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4"/>
          <a:stretch/>
        </p:blipFill>
        <p:spPr bwMode="auto">
          <a:xfrm>
            <a:off x="3293808" y="4346357"/>
            <a:ext cx="3400317" cy="207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C008E53-EFBC-9E58-76A2-3418F4D41C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5" y="4346357"/>
            <a:ext cx="3131109" cy="20727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3A2F6D9-7931-A7CC-F3CF-B680DDCBF2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379" y="4337030"/>
            <a:ext cx="3535514" cy="208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10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;p2">
            <a:extLst>
              <a:ext uri="{FF2B5EF4-FFF2-40B4-BE49-F238E27FC236}">
                <a16:creationId xmlns:a16="http://schemas.microsoft.com/office/drawing/2014/main" xmlns="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995E601-6F49-A473-7525-256670C0B63C}"/>
              </a:ext>
            </a:extLst>
          </p:cNvPr>
          <p:cNvSpPr txBox="1"/>
          <p:nvPr/>
        </p:nvSpPr>
        <p:spPr>
          <a:xfrm>
            <a:off x="559359" y="815231"/>
            <a:ext cx="1013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38" algn="ctr"/>
            <a:r>
              <a:rPr lang="ru-RU" sz="2400" b="1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Школьные музеи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27275B6-0D6D-7AC6-6A69-9646D320ACD3}"/>
              </a:ext>
            </a:extLst>
          </p:cNvPr>
          <p:cNvSpPr txBox="1"/>
          <p:nvPr/>
        </p:nvSpPr>
        <p:spPr>
          <a:xfrm>
            <a:off x="751635" y="2048719"/>
            <a:ext cx="779200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городском округе Судак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организаций, которые реализуют ДОП и программы внеурочной деятельности по Школьным музеям </a:t>
            </a:r>
          </a:p>
          <a:p>
            <a:pPr algn="just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программ по школьным музеям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9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реализуются как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внеурочная деятельность </a:t>
            </a:r>
            <a:r>
              <a:rPr lang="ru-RU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(Школа-гимназия №1, СОШ №2)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кол-во обучающихся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40</a:t>
            </a:r>
            <a:r>
              <a:rPr lang="ru-RU" b="1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ДОП </a:t>
            </a:r>
            <a:r>
              <a:rPr lang="ru-RU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(СОШ №3, СОШ №4, Дачновская СОШ, Солнечнодолинская СОШ, Морская СОШ, Веселовская СОШ, Грушевская СОШ),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кол-во обучающихся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200. 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lain" startAt="6"/>
            </a:pP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МОНИТОРИНГА на программах ШМ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обучается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240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в возрасте от 5 до 18 лет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F0059C7-EB94-A733-1BC3-CDC3F252A5A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900" y="132129"/>
            <a:ext cx="1682453" cy="165085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9780E74-D446-1AB3-CB17-08FA3FCA8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585" y="1640793"/>
            <a:ext cx="1839961" cy="14681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21B3032-97FD-B400-98D7-656774EA76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67"/>
          <a:stretch/>
        </p:blipFill>
        <p:spPr>
          <a:xfrm>
            <a:off x="1942755" y="316806"/>
            <a:ext cx="1139216" cy="12030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02F6C2E-2546-5EBB-B36A-758C4229B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4221" y="1519876"/>
            <a:ext cx="3064743" cy="2298558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80D8C4ED-8B56-103F-CD1C-DB39C04CC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21" y="4061414"/>
            <a:ext cx="3064744" cy="229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20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2" name="Google Shape;93;p2">
            <a:extLst>
              <a:ext uri="{FF2B5EF4-FFF2-40B4-BE49-F238E27FC236}">
                <a16:creationId xmlns:a16="http://schemas.microsoft.com/office/drawing/2014/main" xmlns="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995E601-6F49-A473-7525-256670C0B63C}"/>
              </a:ext>
            </a:extLst>
          </p:cNvPr>
          <p:cNvSpPr txBox="1"/>
          <p:nvPr/>
        </p:nvSpPr>
        <p:spPr>
          <a:xfrm>
            <a:off x="873542" y="98160"/>
            <a:ext cx="1013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38" algn="ctr"/>
            <a:r>
              <a:rPr lang="ru-RU" sz="2400" b="1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АИС «Навигатор ДОД РК» модуль </a:t>
            </a:r>
          </a:p>
          <a:p>
            <a:pPr marL="249238" algn="ctr"/>
            <a:r>
              <a:rPr lang="ru-RU" sz="2400" b="1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«Мероприятия»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27275B6-0D6D-7AC6-6A69-9646D320ACD3}"/>
              </a:ext>
            </a:extLst>
          </p:cNvPr>
          <p:cNvSpPr txBox="1"/>
          <p:nvPr/>
        </p:nvSpPr>
        <p:spPr>
          <a:xfrm>
            <a:off x="768767" y="1237302"/>
            <a:ext cx="103969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АИС «Навигатор ДО РК» всего было проведено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37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мероприятий. Зарегистрировано в мероприятиях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546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участников.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A9018E27-758C-BD9D-9095-4FB6F99688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9192127"/>
              </p:ext>
            </p:extLst>
          </p:nvPr>
        </p:nvGraphicFramePr>
        <p:xfrm>
          <a:off x="5042217" y="2205953"/>
          <a:ext cx="6524627" cy="3524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4537069-BBEC-7BD5-5A37-A43226AF5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61" y="2897445"/>
            <a:ext cx="4154842" cy="30650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B2163FB-F269-A333-CEC7-6F8F847AD0AC}"/>
              </a:ext>
            </a:extLst>
          </p:cNvPr>
          <p:cNvSpPr txBox="1"/>
          <p:nvPr/>
        </p:nvSpPr>
        <p:spPr>
          <a:xfrm>
            <a:off x="445087" y="2006744"/>
            <a:ext cx="36191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По состоянию на май 2023 г. было проведено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28</a:t>
            </a:r>
            <a:r>
              <a:rPr lang="ru-RU" sz="1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мероприятий и приняло участие </a:t>
            </a:r>
            <a:r>
              <a:rPr lang="ru-RU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411 </a:t>
            </a:r>
            <a:r>
              <a:rPr lang="ru-RU" sz="1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детей</a:t>
            </a:r>
          </a:p>
        </p:txBody>
      </p:sp>
    </p:spTree>
    <p:extLst>
      <p:ext uri="{BB962C8B-B14F-4D97-AF65-F5344CB8AC3E}">
        <p14:creationId xmlns:p14="http://schemas.microsoft.com/office/powerpoint/2010/main" val="3981394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F0CF289-7059-17CB-FAE7-72CA81C36893}"/>
              </a:ext>
            </a:extLst>
          </p:cNvPr>
          <p:cNvSpPr txBox="1"/>
          <p:nvPr/>
        </p:nvSpPr>
        <p:spPr>
          <a:xfrm>
            <a:off x="768096" y="1135243"/>
            <a:ext cx="10399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программ ПФ ДОД с сентября 2023 г. –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состав муниципального экспертного совета входит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чел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составе регионального экспертного совета –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чел.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625FF0A5-DC79-ECD5-D895-DC774810F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3794813"/>
              </p:ext>
            </p:extLst>
          </p:nvPr>
        </p:nvGraphicFramePr>
        <p:xfrm>
          <a:off x="2329843" y="2056276"/>
          <a:ext cx="7747719" cy="4472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70F9E0E-FBDB-6646-7468-0A6FDD71A97F}"/>
              </a:ext>
            </a:extLst>
          </p:cNvPr>
          <p:cNvSpPr txBox="1"/>
          <p:nvPr/>
        </p:nvSpPr>
        <p:spPr>
          <a:xfrm>
            <a:off x="428926" y="104360"/>
            <a:ext cx="10514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38" algn="ctr"/>
            <a:r>
              <a:rPr lang="ru-RU" sz="2400" b="1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Персонифицированное финансирование/Социальный заказ</a:t>
            </a:r>
            <a:endParaRPr lang="ru-RU" sz="2400" b="1" dirty="0">
              <a:solidFill>
                <a:srgbClr val="2216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9238" algn="ctr"/>
            <a:endParaRPr lang="ru-RU" sz="2400" b="1" dirty="0">
              <a:solidFill>
                <a:srgbClr val="2216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320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CFDEF0B-D923-2C56-5DD0-9E5FA96E4BAF}"/>
              </a:ext>
            </a:extLst>
          </p:cNvPr>
          <p:cNvSpPr txBox="1"/>
          <p:nvPr/>
        </p:nvSpPr>
        <p:spPr>
          <a:xfrm>
            <a:off x="416116" y="3269191"/>
            <a:ext cx="476652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На 31 мая 2023 года число сертификатов, использованных для оплаты по ПФ – </a:t>
            </a: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540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сертификатов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что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составляет </a:t>
            </a: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10 %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от численности детей от 5 до 18 лет в округе                    (по данным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Росстата). </a:t>
            </a:r>
          </a:p>
          <a:p>
            <a:pPr algn="just"/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Общее количество выданных сертификатов дополнительного образования составляет </a:t>
            </a: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608 </a:t>
            </a:r>
          </a:p>
          <a:p>
            <a:pPr algn="just"/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11,3 %</a:t>
            </a: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от численности детей 5-18 лет).</a:t>
            </a:r>
            <a:r>
              <a:rPr lang="ru-RU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600" i="1" dirty="0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ED1B6B71-AF44-41F6-6892-C179BAE8B4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3946145"/>
              </p:ext>
            </p:extLst>
          </p:nvPr>
        </p:nvGraphicFramePr>
        <p:xfrm>
          <a:off x="5445095" y="2517777"/>
          <a:ext cx="6330789" cy="3647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286891-754E-7B97-062D-2FEE982D0427}"/>
              </a:ext>
            </a:extLst>
          </p:cNvPr>
          <p:cNvSpPr txBox="1"/>
          <p:nvPr/>
        </p:nvSpPr>
        <p:spPr>
          <a:xfrm>
            <a:off x="536013" y="186213"/>
            <a:ext cx="10514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9238" algn="ctr"/>
            <a:r>
              <a:rPr lang="ru-RU" sz="2400" b="1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Персонифицированное финансирование/Социальный заказ</a:t>
            </a:r>
            <a:endParaRPr lang="ru-RU" sz="2400" b="1" dirty="0">
              <a:solidFill>
                <a:srgbClr val="2216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9238" algn="ctr"/>
            <a:endParaRPr lang="ru-RU" sz="2400" b="1" dirty="0">
              <a:solidFill>
                <a:srgbClr val="2216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C80D574-8A5F-469C-D6D5-D9BB8B44AC88}"/>
              </a:ext>
            </a:extLst>
          </p:cNvPr>
          <p:cNvSpPr txBox="1"/>
          <p:nvPr/>
        </p:nvSpPr>
        <p:spPr>
          <a:xfrm>
            <a:off x="452602" y="781728"/>
            <a:ext cx="10243107" cy="996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6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15 декабря 2023 года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число сертификатов, использованных для оплаты по ПФ ДОД составляет                        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977</a:t>
            </a: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сертификатов, что составляет 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16,5 %</a:t>
            </a: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численности детей в возрасте от 5 до 18 лет в городском округе Судак (по данным Росстата).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D82468B-7434-39AD-1F6D-7CFE5E0CEEC7}"/>
              </a:ext>
            </a:extLst>
          </p:cNvPr>
          <p:cNvSpPr txBox="1"/>
          <p:nvPr/>
        </p:nvSpPr>
        <p:spPr>
          <a:xfrm>
            <a:off x="482542" y="1756576"/>
            <a:ext cx="1021316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Общее количество выданных сертификатов дополнительного образования в 2023 г. составляет                                             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1 071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18 %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от численности детей 5-18 лет).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5470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98233B2-BD2F-B89C-AA8B-0D7A07A7157B}"/>
              </a:ext>
            </a:extLst>
          </p:cNvPr>
          <p:cNvSpPr txBox="1"/>
          <p:nvPr/>
        </p:nvSpPr>
        <p:spPr>
          <a:xfrm>
            <a:off x="1325061" y="672642"/>
            <a:ext cx="1015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ПЕРСОНИФИЦИРОВАННОЕ ФИНАНСИРОВАНИЕ/ СОЦИАЛЬНЫЙ ЗАКАЗ</a:t>
            </a:r>
            <a:endParaRPr lang="ru-RU" dirty="0">
              <a:solidFill>
                <a:srgbClr val="22166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3823383-91CB-F787-7AD7-F222B266CF85}"/>
              </a:ext>
            </a:extLst>
          </p:cNvPr>
          <p:cNvSpPr txBox="1"/>
          <p:nvPr/>
        </p:nvSpPr>
        <p:spPr>
          <a:xfrm>
            <a:off x="339803" y="749587"/>
            <a:ext cx="58419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</a:rPr>
              <a:t>  </a:t>
            </a:r>
            <a:endParaRPr lang="ru-RU" sz="1600" b="1" dirty="0">
              <a:latin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1600" b="1" i="1" dirty="0">
              <a:solidFill>
                <a:srgbClr val="2B34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F0C78E2E-B8B9-B158-1545-50AC44AB4A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944155"/>
              </p:ext>
            </p:extLst>
          </p:nvPr>
        </p:nvGraphicFramePr>
        <p:xfrm>
          <a:off x="2609834" y="2080517"/>
          <a:ext cx="6064641" cy="10028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7334">
                  <a:extLst>
                    <a:ext uri="{9D8B030D-6E8A-4147-A177-3AD203B41FA5}">
                      <a16:colId xmlns:a16="http://schemas.microsoft.com/office/drawing/2014/main" xmlns="" val="2695533879"/>
                    </a:ext>
                  </a:extLst>
                </a:gridCol>
                <a:gridCol w="818378">
                  <a:extLst>
                    <a:ext uri="{9D8B030D-6E8A-4147-A177-3AD203B41FA5}">
                      <a16:colId xmlns:a16="http://schemas.microsoft.com/office/drawing/2014/main" xmlns="" val="2231883885"/>
                    </a:ext>
                  </a:extLst>
                </a:gridCol>
                <a:gridCol w="1826463">
                  <a:extLst>
                    <a:ext uri="{9D8B030D-6E8A-4147-A177-3AD203B41FA5}">
                      <a16:colId xmlns:a16="http://schemas.microsoft.com/office/drawing/2014/main" xmlns="" val="3433234188"/>
                    </a:ext>
                  </a:extLst>
                </a:gridCol>
                <a:gridCol w="1622466">
                  <a:extLst>
                    <a:ext uri="{9D8B030D-6E8A-4147-A177-3AD203B41FA5}">
                      <a16:colId xmlns:a16="http://schemas.microsoft.com/office/drawing/2014/main" xmlns="" val="2052076244"/>
                    </a:ext>
                  </a:extLst>
                </a:gridCol>
              </a:tblGrid>
              <a:tr h="17422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</a:t>
                      </a:r>
                      <a:endParaRPr lang="ru-RU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6" marR="4956" marT="4956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2023/2024 </a:t>
                      </a:r>
                      <a:r>
                        <a:rPr lang="ru-RU" sz="1400" b="1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sz="14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6" marR="4956" marT="495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5742663"/>
                  </a:ext>
                </a:extLst>
              </a:tr>
              <a:tr h="5974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 </a:t>
                      </a:r>
                      <a:endParaRPr lang="ru-RU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6" marR="4956" marT="495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планировалось выдать сертификатов ПФ по ДК  </a:t>
                      </a:r>
                      <a:endParaRPr lang="ru-RU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6" marR="4956" marT="4956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выдано сертификатов ПФ на декабрь 2023 г. (Навигатор) </a:t>
                      </a:r>
                      <a:endParaRPr lang="ru-RU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6" marR="4956" marT="4956" marB="0" anchor="ctr"/>
                </a:tc>
                <a:extLst>
                  <a:ext uri="{0D108BD9-81ED-4DB2-BD59-A6C34878D82A}">
                    <a16:rowId xmlns:a16="http://schemas.microsoft.com/office/drawing/2014/main" xmlns="" val="1590565802"/>
                  </a:ext>
                </a:extLst>
              </a:tr>
              <a:tr h="1742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Городской округ Судак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6" marR="4956" marT="4956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6" marR="4956" marT="4956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</a:t>
                      </a:r>
                      <a:endParaRPr lang="ru-RU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6" marR="4956" marT="4956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977</a:t>
                      </a:r>
                      <a:endParaRPr lang="ru-RU" sz="1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6" marR="4956" marT="4956" marB="0" anchor="b"/>
                </a:tc>
                <a:extLst>
                  <a:ext uri="{0D108BD9-81ED-4DB2-BD59-A6C34878D82A}">
                    <a16:rowId xmlns:a16="http://schemas.microsoft.com/office/drawing/2014/main" xmlns="" val="3521303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589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98233B2-BD2F-B89C-AA8B-0D7A07A7157B}"/>
              </a:ext>
            </a:extLst>
          </p:cNvPr>
          <p:cNvSpPr txBox="1"/>
          <p:nvPr/>
        </p:nvSpPr>
        <p:spPr>
          <a:xfrm>
            <a:off x="651739" y="672642"/>
            <a:ext cx="1105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НО</a:t>
            </a:r>
            <a:r>
              <a:rPr lang="ru-RU" b="1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МИНАЛ СЕРТИФИКАТА</a:t>
            </a:r>
            <a:endParaRPr lang="ru-RU" sz="1400" b="1" dirty="0">
              <a:solidFill>
                <a:srgbClr val="221668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727406CB-C698-B1CC-C785-F80234F0D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582740"/>
              </p:ext>
            </p:extLst>
          </p:nvPr>
        </p:nvGraphicFramePr>
        <p:xfrm>
          <a:off x="2557709" y="1899617"/>
          <a:ext cx="6839209" cy="689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9324">
                  <a:extLst>
                    <a:ext uri="{9D8B030D-6E8A-4147-A177-3AD203B41FA5}">
                      <a16:colId xmlns:a16="http://schemas.microsoft.com/office/drawing/2014/main" xmlns="" val="3317350153"/>
                    </a:ext>
                  </a:extLst>
                </a:gridCol>
                <a:gridCol w="4124601">
                  <a:extLst>
                    <a:ext uri="{9D8B030D-6E8A-4147-A177-3AD203B41FA5}">
                      <a16:colId xmlns:a16="http://schemas.microsoft.com/office/drawing/2014/main" xmlns="" val="988900252"/>
                    </a:ext>
                  </a:extLst>
                </a:gridCol>
                <a:gridCol w="1875284">
                  <a:extLst>
                    <a:ext uri="{9D8B030D-6E8A-4147-A177-3AD203B41FA5}">
                      <a16:colId xmlns:a16="http://schemas.microsoft.com/office/drawing/2014/main" xmlns="" val="4091241669"/>
                    </a:ext>
                  </a:extLst>
                </a:gridCol>
              </a:tblGrid>
              <a:tr h="2804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Муниципалитет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г. (руб.)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27827079"/>
                  </a:ext>
                </a:extLst>
              </a:tr>
              <a:tr h="3673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Судак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5 980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7665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916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813E2F6-BF32-DF24-B49A-EC2551F981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58" y="2018382"/>
            <a:ext cx="1855716" cy="1855716"/>
          </a:xfrm>
          <a:prstGeom prst="rect">
            <a:avLst/>
          </a:prstGeom>
          <a:effectLst>
            <a:outerShdw blurRad="50800" dist="50800" dir="5400000" sx="105000" sy="10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484309F-2DC5-9142-1392-AAB02C968DE0}"/>
              </a:ext>
            </a:extLst>
          </p:cNvPr>
          <p:cNvSpPr txBox="1"/>
          <p:nvPr/>
        </p:nvSpPr>
        <p:spPr>
          <a:xfrm>
            <a:off x="719921" y="1833331"/>
            <a:ext cx="31293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	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3F06C9C6-2421-66A3-1739-98E5B0813BE6}"/>
              </a:ext>
            </a:extLst>
          </p:cNvPr>
          <p:cNvSpPr txBox="1">
            <a:spLocks/>
          </p:cNvSpPr>
          <p:nvPr/>
        </p:nvSpPr>
        <p:spPr>
          <a:xfrm>
            <a:off x="2323014" y="149109"/>
            <a:ext cx="8375465" cy="8627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216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Участие, организация и проведение муниципальным опорным центром мероприятий различного уровня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anose="00000600000000000000"/>
              <a:ea typeface="+mj-ea"/>
              <a:cs typeface="+mj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B1C526E-2F15-3281-5081-3DFC6D104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503" y="165840"/>
            <a:ext cx="1737511" cy="926672"/>
          </a:xfrm>
          <a:prstGeom prst="rect">
            <a:avLst/>
          </a:prstGeom>
        </p:spPr>
      </p:pic>
      <p:sp>
        <p:nvSpPr>
          <p:cNvPr id="3" name="Google Shape;93;p2">
            <a:extLst>
              <a:ext uri="{FF2B5EF4-FFF2-40B4-BE49-F238E27FC236}">
                <a16:creationId xmlns:a16="http://schemas.microsoft.com/office/drawing/2014/main" xmlns="" id="{47FCA743-CFEB-E4F4-8A34-2A393D4F3AB5}"/>
              </a:ext>
            </a:extLst>
          </p:cNvPr>
          <p:cNvSpPr txBox="1">
            <a:spLocks/>
          </p:cNvSpPr>
          <p:nvPr/>
        </p:nvSpPr>
        <p:spPr>
          <a:xfrm>
            <a:off x="3754115" y="737369"/>
            <a:ext cx="4683769" cy="33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1668"/>
              </a:buClr>
              <a:buSzPts val="2880"/>
              <a:buFont typeface="Calibri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Межрегионального уровня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8BBDEF5-CF4A-A4C4-C625-5CD25BE705AB}"/>
              </a:ext>
            </a:extLst>
          </p:cNvPr>
          <p:cNvSpPr txBox="1"/>
          <p:nvPr/>
        </p:nvSpPr>
        <p:spPr>
          <a:xfrm>
            <a:off x="195443" y="1125626"/>
            <a:ext cx="11801112" cy="34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более 25 межрегиональных мероприятиях и прослушали вебинары из цикла «Методическая среда» ВЦХТ и др.</a:t>
            </a:r>
            <a:endParaRPr kumimoji="0" lang="ru-RU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F059060-0270-495E-E6EB-0027D517C7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579" y="2031900"/>
            <a:ext cx="1855716" cy="1855716"/>
          </a:xfrm>
          <a:prstGeom prst="rect">
            <a:avLst/>
          </a:prstGeom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090DD50-053B-8286-16DE-E601C762C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292" y="2031900"/>
            <a:ext cx="3121976" cy="20854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D0CFF294-3331-5A66-B55F-6C9EB9FCFC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065" t="46133" r="43300" b="27713"/>
          <a:stretch/>
        </p:blipFill>
        <p:spPr>
          <a:xfrm>
            <a:off x="4593629" y="4290934"/>
            <a:ext cx="3112060" cy="20788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41ABAEA-DE36-07C4-81E7-29A9997C70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5386" y="4864284"/>
            <a:ext cx="1855716" cy="185571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E6712525-B68E-8815-277E-5DB539E467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8683" y="3986970"/>
            <a:ext cx="1911452" cy="191145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F1AB675A-C466-316F-3BEC-71C95BBC06D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7075" t="21412" r="42025" b="22902"/>
          <a:stretch/>
        </p:blipFill>
        <p:spPr>
          <a:xfrm>
            <a:off x="2392765" y="4864284"/>
            <a:ext cx="1885612" cy="191145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467842F-FE16-B487-5E11-FCF16DDDBAB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862" y="3226140"/>
            <a:ext cx="1855716" cy="1855716"/>
          </a:xfrm>
          <a:prstGeom prst="rect">
            <a:avLst/>
          </a:prstGeom>
          <a:effectLst>
            <a:outerShdw blurRad="50800" dist="50800" dir="5400000" sx="103000" sy="103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064573A0-4AD1-5BE0-B5AE-864E5E561D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81941" y="1508656"/>
            <a:ext cx="1869234" cy="186923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A2F8E41-4A60-9CF0-7474-765C0CB858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9007" y="3986970"/>
            <a:ext cx="1911452" cy="19114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374B169-F120-F957-F17E-81BD8D445E0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3270" y="3226140"/>
            <a:ext cx="1855716" cy="185571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A5094072-0AAD-A0B0-0BA4-B234DCF118F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6758" t="21412" r="42267" b="22902"/>
          <a:stretch/>
        </p:blipFill>
        <p:spPr>
          <a:xfrm>
            <a:off x="7805386" y="1508656"/>
            <a:ext cx="1885612" cy="190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12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484309F-2DC5-9142-1392-AAB02C968DE0}"/>
              </a:ext>
            </a:extLst>
          </p:cNvPr>
          <p:cNvSpPr txBox="1"/>
          <p:nvPr/>
        </p:nvSpPr>
        <p:spPr>
          <a:xfrm>
            <a:off x="719921" y="1833331"/>
            <a:ext cx="31293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3F06C9C6-2421-66A3-1739-98E5B0813BE6}"/>
              </a:ext>
            </a:extLst>
          </p:cNvPr>
          <p:cNvSpPr txBox="1">
            <a:spLocks/>
          </p:cNvSpPr>
          <p:nvPr/>
        </p:nvSpPr>
        <p:spPr>
          <a:xfrm>
            <a:off x="2818061" y="382419"/>
            <a:ext cx="6172200" cy="8627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221668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Участие, организация и проведение муниципальным опорным центром мероприятий различного уровня</a:t>
            </a:r>
          </a:p>
          <a:p>
            <a:endParaRPr lang="ru-RU" sz="1800" dirty="0">
              <a:latin typeface="Montserrat Medium" panose="0000060000000000000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CE75007-E9D6-F3E1-DCDB-5437D15F2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66" y="305622"/>
            <a:ext cx="2081117" cy="1256004"/>
          </a:xfrm>
          <a:prstGeom prst="rect">
            <a:avLst/>
          </a:prstGeom>
        </p:spPr>
      </p:pic>
      <p:sp>
        <p:nvSpPr>
          <p:cNvPr id="7" name="Google Shape;93;p2">
            <a:extLst>
              <a:ext uri="{FF2B5EF4-FFF2-40B4-BE49-F238E27FC236}">
                <a16:creationId xmlns:a16="http://schemas.microsoft.com/office/drawing/2014/main" xmlns="" id="{05ED32C1-8ECF-77B7-25BE-48921FBE1641}"/>
              </a:ext>
            </a:extLst>
          </p:cNvPr>
          <p:cNvSpPr txBox="1">
            <a:spLocks/>
          </p:cNvSpPr>
          <p:nvPr/>
        </p:nvSpPr>
        <p:spPr>
          <a:xfrm>
            <a:off x="3048762" y="1171192"/>
            <a:ext cx="6543294" cy="330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221668"/>
              </a:buClr>
              <a:buSzPts val="2880"/>
            </a:pPr>
            <a:r>
              <a:rPr lang="ru-RU" sz="2400" b="1" kern="0" dirty="0">
                <a:solidFill>
                  <a:srgbClr val="221668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Республиканского/муниципального уровня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5E194A3-E6D0-3ED5-B012-2C6DEA4A391B}"/>
              </a:ext>
            </a:extLst>
          </p:cNvPr>
          <p:cNvSpPr txBox="1"/>
          <p:nvPr/>
        </p:nvSpPr>
        <p:spPr>
          <a:xfrm>
            <a:off x="290556" y="1984012"/>
            <a:ext cx="539718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РАБОЧИЕ СОВЕЩАНИЯ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для заместителей руководителей ОО по ВР: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23.03.2023 г. «Проектирование дополнительных общеобразовательных программ»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14.04.2023 г. «Экспертиза программ»,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15.09.2023 г. «Работа с АИС «Навигатор» и т.д.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B60A356-3938-54E1-2104-444204777B5C}"/>
              </a:ext>
            </a:extLst>
          </p:cNvPr>
          <p:cNvSpPr txBox="1"/>
          <p:nvPr/>
        </p:nvSpPr>
        <p:spPr>
          <a:xfrm>
            <a:off x="323458" y="5444635"/>
            <a:ext cx="5580703" cy="338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Постоянные консультаций для педагогов и родителей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027228B-4707-3594-96FF-9DB41962E937}"/>
              </a:ext>
            </a:extLst>
          </p:cNvPr>
          <p:cNvSpPr txBox="1"/>
          <p:nvPr/>
        </p:nvSpPr>
        <p:spPr>
          <a:xfrm>
            <a:off x="5021218" y="1676556"/>
            <a:ext cx="14468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kern="1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ПРОВЕЛИ:</a:t>
            </a:r>
            <a:endParaRPr lang="ru-RU" sz="1600" kern="1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C5680955-1BC0-F4C1-95DB-BFC28FB146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618"/>
          <a:stretch/>
        </p:blipFill>
        <p:spPr bwMode="auto">
          <a:xfrm>
            <a:off x="6320409" y="3853345"/>
            <a:ext cx="4401127" cy="265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73BE1C5-9697-3055-4752-94D376E740B3}"/>
              </a:ext>
            </a:extLst>
          </p:cNvPr>
          <p:cNvSpPr txBox="1"/>
          <p:nvPr/>
        </p:nvSpPr>
        <p:spPr>
          <a:xfrm>
            <a:off x="290556" y="3805304"/>
            <a:ext cx="3998595" cy="137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для экспертов НОК ДООП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u="none" strike="noStrike" kern="10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26.04.2023 г. «</a:t>
            </a:r>
            <a:r>
              <a:rPr kumimoji="0" lang="ru-RU" sz="160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Проектирование и экспертиза дополнительных общеобразовательных общеразвивающих программ. Критерии НОК ДООП</a:t>
            </a:r>
            <a:r>
              <a:rPr kumimoji="0" lang="ru-RU" sz="1600" u="none" strike="noStrike" kern="10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0AA22B1-BAB1-FCBB-6EC3-BE20E01C671B}"/>
              </a:ext>
            </a:extLst>
          </p:cNvPr>
          <p:cNvSpPr txBox="1"/>
          <p:nvPr/>
        </p:nvSpPr>
        <p:spPr>
          <a:xfrm>
            <a:off x="5904161" y="2290432"/>
            <a:ext cx="5465922" cy="1477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для педагогов ДО ГО Судак</a:t>
            </a:r>
          </a:p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16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  <a:r>
              <a:rPr kumimoji="0" lang="ru-RU" sz="1600" u="none" strike="noStrike" kern="10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.01.2023 г. «</a:t>
            </a:r>
            <a:r>
              <a:rPr kumimoji="0" lang="ru-RU" sz="160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Проектирование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дополнительных общеобразовательных общеразвивающих программ</a:t>
            </a:r>
            <a:r>
              <a:rPr kumimoji="0" lang="ru-RU" sz="1600" u="none" strike="noStrike" kern="10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</a:p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u="none" strike="noStrike" kern="10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25.08.2023 г. «Реализация дополнительных образовательных программ в соответствии с социальным сертификатом» </a:t>
            </a:r>
          </a:p>
        </p:txBody>
      </p:sp>
    </p:spTree>
    <p:extLst>
      <p:ext uri="{BB962C8B-B14F-4D97-AF65-F5344CB8AC3E}">
        <p14:creationId xmlns:p14="http://schemas.microsoft.com/office/powerpoint/2010/main" val="3622631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484309F-2DC5-9142-1392-AAB02C968DE0}"/>
              </a:ext>
            </a:extLst>
          </p:cNvPr>
          <p:cNvSpPr txBox="1"/>
          <p:nvPr/>
        </p:nvSpPr>
        <p:spPr>
          <a:xfrm>
            <a:off x="719921" y="1833331"/>
            <a:ext cx="31293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3F06C9C6-2421-66A3-1739-98E5B0813BE6}"/>
              </a:ext>
            </a:extLst>
          </p:cNvPr>
          <p:cNvSpPr txBox="1">
            <a:spLocks/>
          </p:cNvSpPr>
          <p:nvPr/>
        </p:nvSpPr>
        <p:spPr>
          <a:xfrm>
            <a:off x="838200" y="243127"/>
            <a:ext cx="9410700" cy="11189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педагогов дополнительного образования детей в </a:t>
            </a:r>
          </a:p>
          <a:p>
            <a:pPr algn="ctr"/>
            <a:r>
              <a:rPr lang="ru-RU" sz="2000" b="1" dirty="0">
                <a:solidFill>
                  <a:srgbClr val="2216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Крым по данным ЕАИС ДО </a:t>
            </a:r>
          </a:p>
          <a:p>
            <a:pPr algn="ctr"/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 </a:t>
            </a:r>
            <a:r>
              <a:rPr lang="ru-RU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  <a:endParaRPr lang="ru-RU" sz="48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xmlns="" id="{D7849466-9395-2AD7-55DA-AE340CB042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5645967"/>
              </p:ext>
            </p:extLst>
          </p:nvPr>
        </p:nvGraphicFramePr>
        <p:xfrm>
          <a:off x="1741458" y="1833331"/>
          <a:ext cx="5379349" cy="3632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7295A4-8C0C-3C0C-767E-E592F274A0F7}"/>
              </a:ext>
            </a:extLst>
          </p:cNvPr>
          <p:cNvSpPr txBox="1"/>
          <p:nvPr/>
        </p:nvSpPr>
        <p:spPr>
          <a:xfrm>
            <a:off x="7120807" y="3740705"/>
            <a:ext cx="24586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- </a:t>
            </a:r>
            <a:r>
              <a:rPr lang="en-US" sz="2800" b="1" dirty="0"/>
              <a:t>98 </a:t>
            </a:r>
            <a:r>
              <a:rPr lang="ru-RU" sz="2800" b="1" dirty="0"/>
              <a:t>чел.</a:t>
            </a:r>
            <a:endParaRPr lang="ru-RU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C377609-3250-B9C7-E1C2-03E8D94208EB}"/>
              </a:ext>
            </a:extLst>
          </p:cNvPr>
          <p:cNvSpPr txBox="1"/>
          <p:nvPr/>
        </p:nvSpPr>
        <p:spPr>
          <a:xfrm>
            <a:off x="7120807" y="4578673"/>
            <a:ext cx="20812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- </a:t>
            </a:r>
            <a:r>
              <a:rPr lang="en-US" sz="2800" b="1" dirty="0"/>
              <a:t>21</a:t>
            </a:r>
            <a:r>
              <a:rPr lang="ru-RU" sz="2800" b="1" dirty="0"/>
              <a:t> чел.</a:t>
            </a:r>
          </a:p>
        </p:txBody>
      </p:sp>
    </p:spTree>
    <p:extLst>
      <p:ext uri="{BB962C8B-B14F-4D97-AF65-F5344CB8AC3E}">
        <p14:creationId xmlns:p14="http://schemas.microsoft.com/office/powerpoint/2010/main" val="1460693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484309F-2DC5-9142-1392-AAB02C968DE0}"/>
              </a:ext>
            </a:extLst>
          </p:cNvPr>
          <p:cNvSpPr txBox="1"/>
          <p:nvPr/>
        </p:nvSpPr>
        <p:spPr>
          <a:xfrm>
            <a:off x="204021" y="1263047"/>
            <a:ext cx="31293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3935E3"/>
                </a:solidFill>
                <a:latin typeface="Times New Roman" panose="02020603050405020304" pitchFamily="18" charset="0"/>
              </a:rPr>
              <a:t>Опросы, анкетирование  </a:t>
            </a:r>
          </a:p>
          <a:p>
            <a:pPr algn="ctr"/>
            <a:r>
              <a:rPr lang="ru-RU" sz="1600" b="1" dirty="0">
                <a:solidFill>
                  <a:srgbClr val="3935E3"/>
                </a:solidFill>
                <a:latin typeface="Times New Roman" panose="02020603050405020304" pitchFamily="18" charset="0"/>
              </a:rPr>
              <a:t>для родителей и обучающихся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3F06C9C6-2421-66A3-1739-98E5B0813BE6}"/>
              </a:ext>
            </a:extLst>
          </p:cNvPr>
          <p:cNvSpPr txBox="1">
            <a:spLocks/>
          </p:cNvSpPr>
          <p:nvPr/>
        </p:nvSpPr>
        <p:spPr>
          <a:xfrm>
            <a:off x="1806139" y="340332"/>
            <a:ext cx="9148374" cy="6151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работа с родителями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82CF0CE-8D55-4274-EC81-AEBB79C0E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06" y="19395"/>
            <a:ext cx="1670673" cy="10726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E0502D4-AA96-15B4-C680-7D2800B769C4}"/>
              </a:ext>
            </a:extLst>
          </p:cNvPr>
          <p:cNvSpPr txBox="1"/>
          <p:nvPr/>
        </p:nvSpPr>
        <p:spPr>
          <a:xfrm>
            <a:off x="3934577" y="1092043"/>
            <a:ext cx="31293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3935E3"/>
                </a:solidFill>
                <a:latin typeface="Times New Roman" panose="02020603050405020304" pitchFamily="18" charset="0"/>
              </a:rPr>
              <a:t>Конкурсные программы, мастер-классы  </a:t>
            </a:r>
          </a:p>
          <a:p>
            <a:pPr algn="ctr"/>
            <a:r>
              <a:rPr lang="ru-RU" sz="1600" b="1" dirty="0">
                <a:solidFill>
                  <a:srgbClr val="3935E3"/>
                </a:solidFill>
                <a:latin typeface="Times New Roman" panose="02020603050405020304" pitchFamily="18" charset="0"/>
              </a:rPr>
              <a:t>для обучающихся и родителей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7C2870C-731B-01AC-DD36-AA1C087E18A5}"/>
              </a:ext>
            </a:extLst>
          </p:cNvPr>
          <p:cNvSpPr txBox="1"/>
          <p:nvPr/>
        </p:nvSpPr>
        <p:spPr>
          <a:xfrm>
            <a:off x="7943180" y="1072431"/>
            <a:ext cx="3941276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3935E3"/>
                </a:solidFill>
                <a:latin typeface="Times New Roman" panose="02020603050405020304" pitchFamily="18" charset="0"/>
              </a:rPr>
              <a:t>Вопрос-ответ для родителей </a:t>
            </a:r>
          </a:p>
          <a:p>
            <a:pPr algn="ctr"/>
            <a:r>
              <a:rPr lang="ru-RU" sz="1400" b="1" dirty="0">
                <a:solidFill>
                  <a:srgbClr val="3935E3"/>
                </a:solidFill>
                <a:latin typeface="Times New Roman" panose="02020603050405020304" pitchFamily="18" charset="0"/>
              </a:rPr>
              <a:t>(регистрация в АИС «Навигатор ДО РК, восстановление пароля, как записаться в творческое объединения через Госуслуги, творческие объединения в образовательных организациях РК и др.)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B442113-0CC3-A011-5DD8-82B6E1A1F6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04" t="25896" r="42421" b="19989"/>
          <a:stretch/>
        </p:blipFill>
        <p:spPr>
          <a:xfrm>
            <a:off x="5719730" y="4459890"/>
            <a:ext cx="2101398" cy="22622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676FA1C-A48E-998B-6BD6-BC85154DE6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629" t="33805" r="42803" b="24714"/>
          <a:stretch/>
        </p:blipFill>
        <p:spPr>
          <a:xfrm>
            <a:off x="3436391" y="4789510"/>
            <a:ext cx="2283339" cy="193261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0BEF80F-F5DF-1029-C590-FE9FD3B387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394" t="28041" r="42803" b="8418"/>
          <a:stretch/>
        </p:blipFill>
        <p:spPr>
          <a:xfrm>
            <a:off x="5719730" y="1847822"/>
            <a:ext cx="1966018" cy="252741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410E0E92-C735-EDE4-5816-0C8746726C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630" t="17629" r="43030" b="17441"/>
          <a:stretch/>
        </p:blipFill>
        <p:spPr>
          <a:xfrm>
            <a:off x="3506883" y="1887077"/>
            <a:ext cx="2212847" cy="295603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0B75F528-1BC2-42DA-07FE-2D52A2C18EB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966" r="11515" b="4962"/>
          <a:stretch/>
        </p:blipFill>
        <p:spPr>
          <a:xfrm>
            <a:off x="8100291" y="2408132"/>
            <a:ext cx="3793940" cy="205175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56F58694-E34F-B606-DA3A-9D9C318D6E1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586" t="9697" r="34849" b="4962"/>
          <a:stretch/>
        </p:blipFill>
        <p:spPr>
          <a:xfrm>
            <a:off x="422916" y="1934508"/>
            <a:ext cx="2502234" cy="357864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15D0E87A-7E1E-A6BE-0641-1ECB5F04233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9696" r="8030" b="11246"/>
          <a:stretch/>
        </p:blipFill>
        <p:spPr>
          <a:xfrm>
            <a:off x="71785" y="4926114"/>
            <a:ext cx="3364606" cy="162687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8E299291-DE77-12E2-483E-1F2DF79DEEC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9154" t="17388" r="30746" b="4447"/>
          <a:stretch/>
        </p:blipFill>
        <p:spPr>
          <a:xfrm>
            <a:off x="10033975" y="4503660"/>
            <a:ext cx="1947308" cy="2135113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DD29B458-50D9-1443-D23E-C77DBBE7950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9451" t="22088" r="42062" b="20859"/>
          <a:stretch/>
        </p:blipFill>
        <p:spPr>
          <a:xfrm>
            <a:off x="7905747" y="4459890"/>
            <a:ext cx="2008071" cy="226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181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484309F-2DC5-9142-1392-AAB02C968DE0}"/>
              </a:ext>
            </a:extLst>
          </p:cNvPr>
          <p:cNvSpPr txBox="1"/>
          <p:nvPr/>
        </p:nvSpPr>
        <p:spPr>
          <a:xfrm>
            <a:off x="719921" y="1833331"/>
            <a:ext cx="31293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99D137-2B13-D7AF-FF04-675F3A414E74}"/>
              </a:ext>
            </a:extLst>
          </p:cNvPr>
          <p:cNvSpPr txBox="1">
            <a:spLocks/>
          </p:cNvSpPr>
          <p:nvPr/>
        </p:nvSpPr>
        <p:spPr>
          <a:xfrm>
            <a:off x="567713" y="131692"/>
            <a:ext cx="10515600" cy="527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2166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Проблемы при реализации Целевой модели и пути их решения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A1883C7-A1AD-ADB5-D9F2-647D3118C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980" y="3459640"/>
            <a:ext cx="1022718" cy="102271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89FAC131-7FDC-AD37-EDD3-B164D4813DB5}"/>
              </a:ext>
            </a:extLst>
          </p:cNvPr>
          <p:cNvSpPr/>
          <p:nvPr/>
        </p:nvSpPr>
        <p:spPr>
          <a:xfrm>
            <a:off x="396957" y="4783824"/>
            <a:ext cx="44447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Montserrat Medium" panose="00000600000000000000"/>
                <a:cs typeface="Calibri" panose="020F0502020204030204" pitchFamily="34" charset="0"/>
              </a:rPr>
              <a:t>низкая вовлеченность негосударственного сектора</a:t>
            </a:r>
            <a:r>
              <a:rPr lang="ru-RU" sz="1400" dirty="0">
                <a:solidFill>
                  <a:srgbClr val="000000"/>
                </a:solidFill>
                <a:latin typeface="Montserrat Medium" panose="00000600000000000000"/>
                <a:cs typeface="Calibri" panose="020F0502020204030204" pitchFamily="34" charset="0"/>
              </a:rPr>
              <a:t> в систему ПФДО,  нежелание получать образовательную лицензию</a:t>
            </a:r>
            <a:endParaRPr lang="ru-RU" sz="1400" dirty="0">
              <a:latin typeface="Montserrat Medium" panose="0000060000000000000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A931B8D-CAEC-E8CA-43BB-FAE18E604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659" y="2992745"/>
            <a:ext cx="1022718" cy="10227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6500580-9861-3E70-082E-56E185E1F836}"/>
              </a:ext>
            </a:extLst>
          </p:cNvPr>
          <p:cNvSpPr txBox="1"/>
          <p:nvPr/>
        </p:nvSpPr>
        <p:spPr>
          <a:xfrm>
            <a:off x="6990248" y="4783824"/>
            <a:ext cx="49331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0" u="none" strike="noStrike" baseline="0" dirty="0">
                <a:solidFill>
                  <a:srgbClr val="002060"/>
                </a:solidFill>
                <a:latin typeface="Montserrat Medium" panose="00000600000000000000"/>
              </a:rPr>
              <a:t>незначительное количество негосударственных организаций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Montserrat Medium" panose="00000600000000000000"/>
              </a:rPr>
              <a:t> в муниципалитете, </a:t>
            </a:r>
            <a:br>
              <a:rPr lang="ru-RU" sz="1400" b="0" i="0" u="none" strike="noStrike" baseline="0" dirty="0">
                <a:solidFill>
                  <a:srgbClr val="000000"/>
                </a:solidFill>
                <a:latin typeface="Montserrat Medium" panose="00000600000000000000"/>
              </a:rPr>
            </a:br>
            <a:r>
              <a:rPr lang="ru-RU" sz="1400" b="1" i="0" u="none" strike="noStrike" baseline="0" dirty="0">
                <a:solidFill>
                  <a:srgbClr val="002060"/>
                </a:solidFill>
                <a:latin typeface="Montserrat Medium" panose="00000600000000000000"/>
              </a:rPr>
              <a:t>их неравномерное распределение</a:t>
            </a:r>
            <a:endParaRPr lang="ru-RU" sz="1400" b="1" i="0" u="none" strike="noStrike" baseline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C214384-15D3-AC73-AFE2-5A6DD8782D37}"/>
              </a:ext>
            </a:extLst>
          </p:cNvPr>
          <p:cNvSpPr txBox="1"/>
          <p:nvPr/>
        </p:nvSpPr>
        <p:spPr>
          <a:xfrm>
            <a:off x="601143" y="1650997"/>
            <a:ext cx="38134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Montserrat Medium" panose="00000600000000000000"/>
                <a:cs typeface="Calibri" panose="020F0502020204030204" pitchFamily="34" charset="0"/>
              </a:rPr>
              <a:t>переход с операторской модели персонифицированного финансирования на </a:t>
            </a:r>
            <a:r>
              <a:rPr lang="ru-RU" sz="1400" b="1" dirty="0" err="1">
                <a:solidFill>
                  <a:srgbClr val="002060"/>
                </a:solidFill>
                <a:latin typeface="Montserrat Medium" panose="00000600000000000000"/>
                <a:cs typeface="Calibri" panose="020F0502020204030204" pitchFamily="34" charset="0"/>
              </a:rPr>
              <a:t>безоператорскую</a:t>
            </a:r>
            <a:r>
              <a:rPr lang="ru-RU" sz="1400" dirty="0"/>
              <a:t>, отличающиеся механизмом доведения бюджетных средств до поставщиков образовательных услуг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30432E9-7D86-7FE2-B951-0F49AED99051}"/>
              </a:ext>
            </a:extLst>
          </p:cNvPr>
          <p:cNvSpPr txBox="1"/>
          <p:nvPr/>
        </p:nvSpPr>
        <p:spPr>
          <a:xfrm>
            <a:off x="7123971" y="1650997"/>
            <a:ext cx="466571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Montserrat Medium" panose="00000600000000000000"/>
                <a:cs typeface="Calibri" panose="020F0502020204030204" pitchFamily="34" charset="0"/>
              </a:rPr>
              <a:t>Нормативно-правовое регулирование реализации Закона о социальном заказе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Montserrat Medium" panose="00000600000000000000"/>
                <a:cs typeface="Calibri" panose="020F0502020204030204" pitchFamily="34" charset="0"/>
              </a:rPr>
              <a:t>в сфере дополнительного образования детей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Montserrat Medium" panose="00000600000000000000"/>
              <a:cs typeface="Calibri" panose="020F0502020204030204" pitchFamily="34" charset="0"/>
            </a:endParaRPr>
          </a:p>
          <a:p>
            <a:pPr algn="ctr"/>
            <a:endParaRPr lang="ru-RU" sz="1400" dirty="0">
              <a:solidFill>
                <a:srgbClr val="7030A0"/>
              </a:solidFill>
              <a:latin typeface="Montserrat Medium" panose="00000600000000000000"/>
              <a:cs typeface="Calibri" panose="020F05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3DE7B9C-49D3-C4FF-8CDC-D6BFDAA04C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255" y="2082483"/>
            <a:ext cx="1378460" cy="127242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AD51686-86F8-0E8E-5405-B568A931B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9391" y="3471501"/>
            <a:ext cx="2533216" cy="24479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1E44358-6AEA-3395-CB8B-D555889A8243}"/>
              </a:ext>
            </a:extLst>
          </p:cNvPr>
          <p:cNvSpPr txBox="1"/>
          <p:nvPr/>
        </p:nvSpPr>
        <p:spPr>
          <a:xfrm>
            <a:off x="3849237" y="3832964"/>
            <a:ext cx="46657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Montserrat Medium" panose="00000600000000000000"/>
                <a:cs typeface="Calibri" panose="020F0502020204030204" pitchFamily="34" charset="0"/>
              </a:rPr>
              <a:t>п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 Medium" panose="00000600000000000000"/>
                <a:ea typeface="+mn-ea"/>
                <a:cs typeface="Calibri" panose="020F0502020204030204" pitchFamily="34" charset="0"/>
              </a:rPr>
              <a:t>ереход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 Medium" panose="00000600000000000000"/>
                <a:ea typeface="+mn-ea"/>
                <a:cs typeface="Calibri" panose="020F0502020204030204" pitchFamily="34" charset="0"/>
              </a:rPr>
              <a:t> от сертификатов ПФДОД к социальному заказу (социальный сертификат)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66136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484309F-2DC5-9142-1392-AAB02C968DE0}"/>
              </a:ext>
            </a:extLst>
          </p:cNvPr>
          <p:cNvSpPr txBox="1"/>
          <p:nvPr/>
        </p:nvSpPr>
        <p:spPr>
          <a:xfrm>
            <a:off x="719921" y="1833331"/>
            <a:ext cx="31293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</a:rPr>
              <a:t>	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7737CA7-8D25-A198-1659-038ABF05F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045" y="1256716"/>
            <a:ext cx="7169517" cy="4627265"/>
          </a:xfrm>
          <a:prstGeom prst="rect">
            <a:avLst/>
          </a:prstGeom>
        </p:spPr>
      </p:pic>
      <p:sp>
        <p:nvSpPr>
          <p:cNvPr id="3" name="Google Shape;373;p6">
            <a:extLst>
              <a:ext uri="{FF2B5EF4-FFF2-40B4-BE49-F238E27FC236}">
                <a16:creationId xmlns:a16="http://schemas.microsoft.com/office/drawing/2014/main" xmlns="" id="{51DBBC98-E7D6-AB71-D203-90A0C3B44DBC}"/>
              </a:ext>
            </a:extLst>
          </p:cNvPr>
          <p:cNvSpPr txBox="1">
            <a:spLocks/>
          </p:cNvSpPr>
          <p:nvPr/>
        </p:nvSpPr>
        <p:spPr>
          <a:xfrm>
            <a:off x="374708" y="2610243"/>
            <a:ext cx="10972800" cy="1920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221668"/>
              </a:buClr>
              <a:buSzPts val="4800"/>
            </a:pPr>
            <a:r>
              <a:rPr lang="ru-RU" sz="6400" dirty="0">
                <a:solidFill>
                  <a:srgbClr val="221668"/>
                </a:solidFill>
                <a:latin typeface="Arial"/>
                <a:ea typeface="Arial"/>
                <a:cs typeface="Arial"/>
                <a:sym typeface="Arial"/>
              </a:rPr>
              <a:t>Спасибо</a:t>
            </a:r>
            <a:br>
              <a:rPr lang="ru-RU" sz="6400" dirty="0">
                <a:solidFill>
                  <a:srgbClr val="22166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6400">
                <a:solidFill>
                  <a:srgbClr val="221668"/>
                </a:solidFill>
                <a:latin typeface="Arial"/>
                <a:ea typeface="Arial"/>
                <a:cs typeface="Arial"/>
                <a:sym typeface="Arial"/>
              </a:rPr>
              <a:t>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91633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  <a:fontScheme name="Сектор">
    <a:majorFont>
      <a:latin typeface="Century Gothic" panose="020B0502020202020204"/>
      <a:ea typeface=""/>
      <a:cs typeface=""/>
      <a:font script="Jpan" typeface="メイリオ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 panose="020B0502020202020204"/>
      <a:ea typeface=""/>
      <a:cs typeface=""/>
      <a:font script="Jpan" typeface="メイリオ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Сектор">
    <a:fillStyleLst>
      <a:solidFill>
        <a:schemeClr val="phClr"/>
      </a:solidFill>
      <a:gradFill rotWithShape="1">
        <a:gsLst>
          <a:gs pos="0">
            <a:schemeClr val="phClr">
              <a:tint val="62000"/>
              <a:hueMod val="94000"/>
              <a:satMod val="140000"/>
              <a:lumMod val="110000"/>
            </a:schemeClr>
          </a:gs>
          <a:gs pos="100000">
            <a:schemeClr val="phClr">
              <a:tint val="84000"/>
              <a:satMod val="160000"/>
            </a:schemeClr>
          </a:gs>
        </a:gsLst>
        <a:lin ang="5400000" scaled="0"/>
      </a:gradFill>
      <a:gradFill rotWithShape="1">
        <a:gsLst>
          <a:gs pos="0">
            <a:schemeClr val="phClr">
              <a:tint val="98000"/>
              <a:hueMod val="94000"/>
              <a:satMod val="130000"/>
              <a:lumMod val="128000"/>
            </a:schemeClr>
          </a:gs>
          <a:gs pos="100000">
            <a:schemeClr val="phClr">
              <a:shade val="94000"/>
              <a:lumMod val="88000"/>
            </a:schemeClr>
          </a:gs>
        </a:gsLst>
        <a:lin ang="5400000" scaled="0"/>
      </a:gradFill>
    </a:fillStyleLst>
    <a:lnStyleLst>
      <a:ln w="9525" cap="rnd" cmpd="sng" algn="ctr">
        <a:solidFill>
          <a:schemeClr val="phClr">
            <a:tint val="76000"/>
            <a:alpha val="60000"/>
            <a:hueMod val="94000"/>
          </a:schemeClr>
        </a:solidFill>
        <a:prstDash val="solid"/>
      </a:ln>
      <a:ln w="15875" cap="rnd" cmpd="sng" algn="ctr">
        <a:solidFill>
          <a:schemeClr val="phClr">
            <a:hueMod val="94000"/>
          </a:schemeClr>
        </a:solidFill>
        <a:prstDash val="solid"/>
      </a:ln>
      <a:ln w="28575" cap="rnd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25400" dist="12700" dir="13500000">
            <a:srgbClr val="000000">
              <a:alpha val="45000"/>
            </a:srgbClr>
          </a:innerShdw>
        </a:effectLst>
      </a:effectStyle>
      <a:effectStyle>
        <a:effectLst>
          <a:outerShdw blurRad="50800" dist="38100" dir="5400000" rotWithShape="0">
            <a:srgbClr val="000000">
              <a:alpha val="46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 prstMaterial="plastic">
          <a:bevelT w="25400" h="25400"/>
        </a:sp3d>
      </a:effectStyle>
    </a:effectStyleLst>
    <a:bgFillStyleLst>
      <a:solidFill>
        <a:schemeClr val="phClr"/>
      </a:solidFill>
      <a:gradFill rotWithShape="1">
        <a:gsLst>
          <a:gs pos="10000">
            <a:schemeClr val="phClr">
              <a:tint val="97000"/>
              <a:hueMod val="92000"/>
              <a:satMod val="169000"/>
              <a:lumMod val="164000"/>
            </a:schemeClr>
          </a:gs>
          <a:gs pos="100000">
            <a:schemeClr val="phClr">
              <a:shade val="96000"/>
              <a:satMod val="120000"/>
              <a:lumMod val="90000"/>
            </a:schemeClr>
          </a:gs>
        </a:gsLst>
        <a:lin ang="6120000" scaled="1"/>
      </a:gradFill>
      <a:gradFill rotWithShape="1">
        <a:gsLst>
          <a:gs pos="0">
            <a:schemeClr val="phClr">
              <a:tint val="97000"/>
              <a:hueMod val="92000"/>
              <a:satMod val="169000"/>
              <a:lumMod val="164000"/>
            </a:schemeClr>
          </a:gs>
          <a:gs pos="100000">
            <a:schemeClr val="phClr">
              <a:shade val="96000"/>
              <a:satMod val="120000"/>
              <a:lumMod val="90000"/>
            </a:schemeClr>
          </a:gs>
        </a:gsLst>
        <a:path path="circle">
          <a:fillToRect b="10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9078</TotalTime>
  <Words>2270</Words>
  <Application>Microsoft Office PowerPoint</Application>
  <PresentationFormat>Широкоэкранный</PresentationFormat>
  <Paragraphs>289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Montserrat</vt:lpstr>
      <vt:lpstr>Montserrat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RMC-3</dc:creator>
  <cp:lastModifiedBy>Учетная запись Майкрософт</cp:lastModifiedBy>
  <cp:revision>456</cp:revision>
  <cp:lastPrinted>2023-06-22T14:54:20Z</cp:lastPrinted>
  <dcterms:created xsi:type="dcterms:W3CDTF">2022-08-16T08:39:00Z</dcterms:created>
  <dcterms:modified xsi:type="dcterms:W3CDTF">2024-12-02T08:22:27Z</dcterms:modified>
</cp:coreProperties>
</file>